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Nuni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22">
          <p15:clr>
            <a:srgbClr val="A4A3A4"/>
          </p15:clr>
        </p15:guide>
        <p15:guide id="2" pos="5102">
          <p15:clr>
            <a:srgbClr val="A4A3A4"/>
          </p15:clr>
        </p15:guide>
        <p15:guide id="3" orient="horz" pos="311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FF77987-5216-40E9-B13A-3F6A184F41A0}">
  <a:tblStyle styleId="{AFF77987-5216-40E9-B13A-3F6A184F41A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22" orient="horz"/>
        <p:guide pos="5102"/>
        <p:guide pos="3118"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Nunito-bold.fntdata"/><Relationship Id="rId14" Type="http://schemas.openxmlformats.org/officeDocument/2006/relationships/slide" Target="slides/slide8.xml"/><Relationship Id="rId36" Type="http://schemas.openxmlformats.org/officeDocument/2006/relationships/font" Target="fonts/Nunito-regular.fntdata"/><Relationship Id="rId17" Type="http://schemas.openxmlformats.org/officeDocument/2006/relationships/slide" Target="slides/slide11.xml"/><Relationship Id="rId39" Type="http://schemas.openxmlformats.org/officeDocument/2006/relationships/font" Target="fonts/Nunito-boldItalic.fntdata"/><Relationship Id="rId16" Type="http://schemas.openxmlformats.org/officeDocument/2006/relationships/slide" Target="slides/slide10.xml"/><Relationship Id="rId38" Type="http://schemas.openxmlformats.org/officeDocument/2006/relationships/font" Target="fonts/Nunit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clweb.org/anthology/P02-1040.pdf" TargetMode="External"/><Relationship Id="rId3" Type="http://schemas.openxmlformats.org/officeDocument/2006/relationships/hyperlink" Target="https://www.cl.uni-heidelberg.de/courses/ss15/smt/scribe8.pdf" TargetMode="External"/><Relationship Id="rId4" Type="http://schemas.openxmlformats.org/officeDocument/2006/relationships/hyperlink" Target="https://leimao.github.io/blog/BLEU-Score/" TargetMode="External"/><Relationship Id="rId5" Type="http://schemas.openxmlformats.org/officeDocument/2006/relationships/hyperlink" Target="https://towardsdatascience.com/bleu-bilingual-evaluation-understudy-2b4eab9bcfd1"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clweb.org/anthology/P02-1040.pdf" TargetMode="External"/><Relationship Id="rId3" Type="http://schemas.openxmlformats.org/officeDocument/2006/relationships/hyperlink" Target="https://www.cl.uni-heidelberg.de/courses/ss15/smt/scribe8.pdf"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clweb.org/anthology/P02-1040.pdf" TargetMode="External"/><Relationship Id="rId3" Type="http://schemas.openxmlformats.org/officeDocument/2006/relationships/hyperlink" Target="https://www.cl.uni-heidelberg.de/courses/ss15/smt/scribe8.pdf"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clweb.org/anthology/P02-1040.pdf"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clweb.org/anthology/P02-1040.pdf"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clweb.org/anthology/P02-1040.pdf"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clweb.org/anthology/P02-1040.pdf"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clweb.org/anthology/P02-1040.pdf"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clweb.org/anthology/W04-1013.pdf" TargetMode="External"/><Relationship Id="rId3" Type="http://schemas.openxmlformats.org/officeDocument/2006/relationships/hyperlink" Target="https://www.ideals.illinois.edu/bitstream/handle/2142/99160/rouge-2.0.pdf" TargetMode="External"/><Relationship Id="rId4" Type="http://schemas.openxmlformats.org/officeDocument/2006/relationships/hyperlink" Target="http://www.ccs.neu.edu/home/vip/teach/DMcourse/5_topicmodel_summ/notes_slides/What-is-ROUGE.pdf" TargetMode="External"/><Relationship Id="rId5" Type="http://schemas.openxmlformats.org/officeDocument/2006/relationships/hyperlink" Target="https://sagorbrur.github.io/rouge.html" TargetMode="External"/><Relationship Id="rId6" Type="http://schemas.openxmlformats.org/officeDocument/2006/relationships/hyperlink" Target="https://en.wikipedia.org/wiki/ROUGE_(metric)"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clweb.org/anthology/W04-1013.pdf"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890eb71f0c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890eb71f0c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8a2e2395c1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8a2e2395c1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BLEU Paper: </a:t>
            </a:r>
            <a:r>
              <a:rPr lang="en-GB" u="sng">
                <a:solidFill>
                  <a:schemeClr val="hlink"/>
                </a:solidFill>
                <a:hlinkClick r:id="rId2"/>
              </a:rPr>
              <a:t>https://www.aclweb.org/anthology/P02-1040.pdf</a:t>
            </a:r>
            <a:endParaRPr/>
          </a:p>
          <a:p>
            <a:pPr indent="0" lvl="0" marL="0" rtl="0" algn="l">
              <a:spcBef>
                <a:spcPts val="0"/>
              </a:spcBef>
              <a:spcAft>
                <a:spcPts val="0"/>
              </a:spcAft>
              <a:buNone/>
            </a:pPr>
            <a:r>
              <a:rPr lang="en-GB"/>
              <a:t>Blog: </a:t>
            </a:r>
            <a:r>
              <a:rPr lang="en-GB" sz="1300" u="sng">
                <a:solidFill>
                  <a:schemeClr val="hlink"/>
                </a:solidFill>
                <a:hlinkClick r:id="rId3"/>
              </a:rPr>
              <a:t>https://www.cl.uni-heidelberg.de/courses/ss15/smt/scribe8.pdf</a:t>
            </a:r>
            <a:endParaRPr sz="1300">
              <a:solidFill>
                <a:srgbClr val="233A44"/>
              </a:solidFill>
            </a:endParaRPr>
          </a:p>
          <a:p>
            <a:pPr indent="0" lvl="0" marL="0" rtl="0" algn="l">
              <a:spcBef>
                <a:spcPts val="0"/>
              </a:spcBef>
              <a:spcAft>
                <a:spcPts val="0"/>
              </a:spcAft>
              <a:buNone/>
            </a:pPr>
            <a:r>
              <a:rPr lang="en-GB" sz="1300" u="sng">
                <a:solidFill>
                  <a:schemeClr val="hlink"/>
                </a:solidFill>
                <a:hlinkClick r:id="rId4"/>
              </a:rPr>
              <a:t>https://leimao.github.io/blog/BLEU-Score/</a:t>
            </a:r>
            <a:endParaRPr sz="1300">
              <a:solidFill>
                <a:srgbClr val="233A44"/>
              </a:solidFill>
            </a:endParaRPr>
          </a:p>
          <a:p>
            <a:pPr indent="0" lvl="0" marL="0" rtl="0" algn="l">
              <a:spcBef>
                <a:spcPts val="0"/>
              </a:spcBef>
              <a:spcAft>
                <a:spcPts val="0"/>
              </a:spcAft>
              <a:buNone/>
            </a:pPr>
            <a:r>
              <a:rPr lang="en-GB" sz="1300" u="sng">
                <a:solidFill>
                  <a:schemeClr val="hlink"/>
                </a:solidFill>
                <a:hlinkClick r:id="rId5"/>
              </a:rPr>
              <a:t>https://towardsdatascience.com/bleu-bilingual-evaluation-understudy-2b4eab9bcfd1</a:t>
            </a:r>
            <a:endParaRPr sz="1300">
              <a:solidFill>
                <a:srgbClr val="233A44"/>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8a2e2395c1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8a2e2395c1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BLEU Paper: </a:t>
            </a:r>
            <a:r>
              <a:rPr lang="en-GB" u="sng">
                <a:solidFill>
                  <a:schemeClr val="hlink"/>
                </a:solidFill>
                <a:hlinkClick r:id="rId2"/>
              </a:rPr>
              <a:t>https://www.aclweb.org/anthology/P02-1040.pdf</a:t>
            </a:r>
            <a:endParaRPr/>
          </a:p>
          <a:p>
            <a:pPr indent="0" lvl="0" marL="0" rtl="0" algn="l">
              <a:spcBef>
                <a:spcPts val="0"/>
              </a:spcBef>
              <a:spcAft>
                <a:spcPts val="0"/>
              </a:spcAft>
              <a:buNone/>
            </a:pPr>
            <a:r>
              <a:rPr lang="en-GB"/>
              <a:t>Blog: </a:t>
            </a:r>
            <a:r>
              <a:rPr lang="en-GB" sz="1300" u="sng">
                <a:solidFill>
                  <a:schemeClr val="accent5"/>
                </a:solidFill>
                <a:hlinkClick r:id="rId3"/>
              </a:rPr>
              <a:t>https://www.cl.uni-heidelberg.de/courses/ss15/smt/scribe8.pdf</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8a2e2395c1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8a2e2395c1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BLEU Paper: </a:t>
            </a:r>
            <a:r>
              <a:rPr lang="en-GB" u="sng">
                <a:solidFill>
                  <a:schemeClr val="hlink"/>
                </a:solidFill>
                <a:hlinkClick r:id="rId2"/>
              </a:rPr>
              <a:t>https://www.aclweb.org/anthology/P02-1040.pdf</a:t>
            </a:r>
            <a:endParaRPr/>
          </a:p>
          <a:p>
            <a:pPr indent="0" lvl="0" marL="0" rtl="0" algn="l">
              <a:spcBef>
                <a:spcPts val="0"/>
              </a:spcBef>
              <a:spcAft>
                <a:spcPts val="0"/>
              </a:spcAft>
              <a:buNone/>
            </a:pPr>
            <a:r>
              <a:rPr lang="en-GB"/>
              <a:t>Blog: </a:t>
            </a:r>
            <a:r>
              <a:rPr lang="en-GB" sz="1300" u="sng">
                <a:solidFill>
                  <a:schemeClr val="accent5"/>
                </a:solidFill>
                <a:hlinkClick r:id="rId3"/>
              </a:rPr>
              <a:t>https://www.cl.uni-heidelberg.de/courses/ss15/smt/scribe8.pdf</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8a2e2395c1_0_2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8a2e2395c1_0_2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BLEU Paper: </a:t>
            </a:r>
            <a:r>
              <a:rPr lang="en-GB" u="sng">
                <a:solidFill>
                  <a:schemeClr val="hlink"/>
                </a:solidFill>
                <a:hlinkClick r:id="rId2"/>
              </a:rPr>
              <a:t>https://www.aclweb.org/anthology/P02-1040.pdf</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8a2e2395c1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8a2e2395c1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BLEU Paper: </a:t>
            </a:r>
            <a:r>
              <a:rPr lang="en-GB" u="sng">
                <a:solidFill>
                  <a:schemeClr val="hlink"/>
                </a:solidFill>
                <a:hlinkClick r:id="rId2"/>
              </a:rPr>
              <a:t>https://www.aclweb.org/anthology/P02-1040.pdf</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8a2e2395c1_0_2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8a2e2395c1_0_2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BLEU Paper: </a:t>
            </a:r>
            <a:r>
              <a:rPr lang="en-GB" u="sng">
                <a:solidFill>
                  <a:schemeClr val="hlink"/>
                </a:solidFill>
                <a:hlinkClick r:id="rId2"/>
              </a:rPr>
              <a:t>https://www.aclweb.org/anthology/P02-1040.pdf</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8a2e2395c1_0_2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8a2e2395c1_0_2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BLEU Paper: </a:t>
            </a:r>
            <a:r>
              <a:rPr lang="en-GB" u="sng">
                <a:solidFill>
                  <a:schemeClr val="hlink"/>
                </a:solidFill>
                <a:hlinkClick r:id="rId2"/>
              </a:rPr>
              <a:t>https://www.aclweb.org/anthology/P02-1040.pdf</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8a2e2395c1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8a2e2395c1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BLEU Paper: </a:t>
            </a:r>
            <a:r>
              <a:rPr lang="en-GB" u="sng">
                <a:solidFill>
                  <a:schemeClr val="hlink"/>
                </a:solidFill>
                <a:hlinkClick r:id="rId2"/>
              </a:rPr>
              <a:t>https://www.aclweb.org/anthology/P02-1040.pdf</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8a2e2395c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8a2e2395c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891ea0100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891ea0100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890eb71f0c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890eb71f0c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Package Reference: </a:t>
            </a:r>
            <a:endParaRPr/>
          </a:p>
          <a:p>
            <a:pPr indent="0" lvl="0" marL="0" rtl="0" algn="l">
              <a:spcBef>
                <a:spcPts val="0"/>
              </a:spcBef>
              <a:spcAft>
                <a:spcPts val="0"/>
              </a:spcAft>
              <a:buNone/>
            </a:pPr>
            <a:r>
              <a:rPr lang="en-GB"/>
              <a:t>V1: </a:t>
            </a:r>
            <a:r>
              <a:rPr lang="en-GB" u="sng">
                <a:solidFill>
                  <a:schemeClr val="hlink"/>
                </a:solidFill>
                <a:hlinkClick r:id="rId2"/>
              </a:rPr>
              <a:t>https://www.aclweb.org/anthology/W04-1013.pdf</a:t>
            </a:r>
            <a:endParaRPr/>
          </a:p>
          <a:p>
            <a:pPr indent="0" lvl="0" marL="0" rtl="0" algn="l">
              <a:spcBef>
                <a:spcPts val="0"/>
              </a:spcBef>
              <a:spcAft>
                <a:spcPts val="0"/>
              </a:spcAft>
              <a:buNone/>
            </a:pPr>
            <a:r>
              <a:rPr lang="en-GB"/>
              <a:t>V2: </a:t>
            </a:r>
            <a:r>
              <a:rPr lang="en-GB" u="sng">
                <a:solidFill>
                  <a:schemeClr val="hlink"/>
                </a:solidFill>
                <a:hlinkClick r:id="rId3"/>
              </a:rPr>
              <a:t>https://www.ideals.illinois.edu/bitstream/handle/2142/99160/rouge-2.0.pdf</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Short intro: </a:t>
            </a:r>
            <a:endParaRPr/>
          </a:p>
          <a:p>
            <a:pPr indent="0" lvl="0" marL="0" rtl="0" algn="l">
              <a:spcBef>
                <a:spcPts val="0"/>
              </a:spcBef>
              <a:spcAft>
                <a:spcPts val="0"/>
              </a:spcAft>
              <a:buNone/>
            </a:pPr>
            <a:r>
              <a:rPr lang="en-GB" u="sng">
                <a:solidFill>
                  <a:schemeClr val="hlink"/>
                </a:solidFill>
                <a:hlinkClick r:id="rId4"/>
              </a:rPr>
              <a:t>http://www.ccs.neu.edu/home/vip/teach/DMcourse/5_topicmodel_summ/notes_slides/What-is-ROUGE.pdf</a:t>
            </a:r>
            <a:endParaRPr/>
          </a:p>
          <a:p>
            <a:pPr indent="0" lvl="0" marL="0" rtl="0" algn="l">
              <a:spcBef>
                <a:spcPts val="0"/>
              </a:spcBef>
              <a:spcAft>
                <a:spcPts val="0"/>
              </a:spcAft>
              <a:buNone/>
            </a:pPr>
            <a:r>
              <a:rPr lang="en-GB" u="sng">
                <a:solidFill>
                  <a:schemeClr val="hlink"/>
                </a:solidFill>
                <a:hlinkClick r:id="rId5"/>
              </a:rPr>
              <a:t>https://sagorbrur.github.io/rouge.html</a:t>
            </a:r>
            <a:endParaRPr/>
          </a:p>
          <a:p>
            <a:pPr indent="0" lvl="0" marL="0" rtl="0" algn="l">
              <a:spcBef>
                <a:spcPts val="0"/>
              </a:spcBef>
              <a:spcAft>
                <a:spcPts val="0"/>
              </a:spcAft>
              <a:buNone/>
            </a:pPr>
            <a:r>
              <a:rPr lang="en-GB" u="sng">
                <a:solidFill>
                  <a:schemeClr val="hlink"/>
                </a:solidFill>
                <a:hlinkClick r:id="rId6"/>
              </a:rPr>
              <a:t>https://en.wikipedia.org/wiki/ROUGE_(metric)</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8a2e2395c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8a2e2395c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8a2e2395c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8a2e2395c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2"/>
              </a:rPr>
              <a:t>https://www.aclweb.org/anthology/W04-1013.pdf</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893d414766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893d414766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891ea0100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891ea0100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8a2e2395c1_0_2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8a2e2395c1_0_2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893d414766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893d414766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893d414766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893d41476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891ea0100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891ea0100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ground truth labeling issue.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8a2e2395c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8a2e2395c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891ea0100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891ea0100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891ea0100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891ea0100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8eedff96d2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8eedff96d2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891ea0100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891ea0100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8a2e2395c1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8a2e2395c1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890eb71f0c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890eb71f0c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Image Source: Wikipedia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8a2e2395c1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8a2e2395c1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0.png"/><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0.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9.png"/><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en.wikipedia.org/wiki/Web_search_query" TargetMode="External"/><Relationship Id="rId4" Type="http://schemas.openxmlformats.org/officeDocument/2006/relationships/image" Target="../media/image11.png"/><Relationship Id="rId5"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colab.research.google.com/drive/1ze-9Z5V_w3JFgOS16acOJ6YRxqhyiiLd?usp=shari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en.wikipedia.org/wiki/Digital_computer" TargetMode="External"/><Relationship Id="rId4" Type="http://schemas.openxmlformats.org/officeDocument/2006/relationships/hyperlink" Target="https://en.wikipedia.org/wiki/Machine_translation" TargetMode="External"/><Relationship Id="rId9" Type="http://schemas.openxmlformats.org/officeDocument/2006/relationships/image" Target="../media/image1.png"/><Relationship Id="rId5" Type="http://schemas.openxmlformats.org/officeDocument/2006/relationships/hyperlink" Target="https://en.wikipedia.org/wiki/Language" TargetMode="External"/><Relationship Id="rId6" Type="http://schemas.openxmlformats.org/officeDocument/2006/relationships/hyperlink" Target="https://en.wikipedia.org/wiki/Cybernetics" TargetMode="External"/><Relationship Id="rId7" Type="http://schemas.openxmlformats.org/officeDocument/2006/relationships/hyperlink" Target="https://en.wikipedia.org/wiki/Norbert_Wiener" TargetMode="External"/><Relationship Id="rId8" Type="http://schemas.openxmlformats.org/officeDocument/2006/relationships/hyperlink" Target="https://en.wikipedia.org/wiki/Warren_Weaver#cite_note-3"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nytimes.com/2020/07/23/us/trump-immigration-nation-netflix.html" TargetMode="External"/><Relationship Id="rId4" Type="http://schemas.openxmlformats.org/officeDocument/2006/relationships/hyperlink" Target="https://www.nytimes.com/2020/07/23/us/trump-immigration-nation-netflix.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0.png"/><Relationship Id="rId4" Type="http://schemas.openxmlformats.org/officeDocument/2006/relationships/image" Target="../media/image22.png"/><Relationship Id="rId5"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NLP </a:t>
            </a:r>
            <a:r>
              <a:rPr lang="en-GB"/>
              <a:t>Missions &amp; </a:t>
            </a:r>
            <a:r>
              <a:rPr lang="en-GB"/>
              <a:t>Metrics</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BootCamp Technical Class [5]</a:t>
            </a:r>
            <a:endParaRPr/>
          </a:p>
          <a:p>
            <a:pPr indent="0" lvl="0" marL="0" rtl="0" algn="l">
              <a:spcBef>
                <a:spcPts val="0"/>
              </a:spcBef>
              <a:spcAft>
                <a:spcPts val="0"/>
              </a:spcAft>
              <a:buNone/>
            </a:pPr>
            <a:r>
              <a:rPr lang="en-GB"/>
              <a:t>Instructor: Dini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Translation quality</a:t>
            </a:r>
            <a:endParaRPr/>
          </a:p>
        </p:txBody>
      </p:sp>
      <p:sp>
        <p:nvSpPr>
          <p:cNvPr id="198" name="Google Shape;198;p22"/>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Objective:</a:t>
            </a:r>
            <a:endParaRPr/>
          </a:p>
          <a:p>
            <a:pPr indent="-311150" lvl="0" marL="457200" rtl="0" algn="l">
              <a:lnSpc>
                <a:spcPct val="150000"/>
              </a:lnSpc>
              <a:spcBef>
                <a:spcPts val="1600"/>
              </a:spcBef>
              <a:spcAft>
                <a:spcPts val="0"/>
              </a:spcAft>
              <a:buSzPts val="1300"/>
              <a:buAutoNum type="arabicPeriod"/>
            </a:pPr>
            <a:r>
              <a:rPr b="1" lang="en-GB"/>
              <a:t>Translation quality </a:t>
            </a:r>
            <a:r>
              <a:rPr lang="en-GB"/>
              <a:t>monotonic w.r.t </a:t>
            </a:r>
            <a:r>
              <a:rPr b="1" lang="en-GB"/>
              <a:t>Metric</a:t>
            </a:r>
            <a:r>
              <a:rPr lang="en-GB"/>
              <a:t> </a:t>
            </a:r>
            <a:r>
              <a:rPr b="1" lang="en-GB"/>
              <a:t>Scores</a:t>
            </a:r>
            <a:br>
              <a:rPr lang="en-GB"/>
            </a:br>
            <a:r>
              <a:rPr lang="en-GB"/>
              <a:t>Metric function: </a:t>
            </a:r>
            <a:r>
              <a:rPr b="1" lang="en-GB"/>
              <a:t>Good Translation ⟼ Higher score</a:t>
            </a:r>
            <a:endParaRPr/>
          </a:p>
          <a:p>
            <a:pPr indent="-311150" lvl="0" marL="457200" rtl="0" algn="l">
              <a:spcBef>
                <a:spcPts val="1600"/>
              </a:spcBef>
              <a:spcAft>
                <a:spcPts val="0"/>
              </a:spcAft>
              <a:buSzPts val="1300"/>
              <a:buAutoNum type="arabicPeriod"/>
            </a:pPr>
            <a:r>
              <a:rPr lang="en-GB"/>
              <a:t>Good translation :=</a:t>
            </a:r>
            <a:br>
              <a:rPr lang="en-GB"/>
            </a:br>
            <a:r>
              <a:rPr lang="en-GB"/>
              <a:t> - </a:t>
            </a:r>
            <a:r>
              <a:rPr b="1" lang="en-GB"/>
              <a:t>Preserve</a:t>
            </a:r>
            <a:r>
              <a:rPr lang="en-GB"/>
              <a:t> as much original </a:t>
            </a:r>
            <a:r>
              <a:rPr b="1" lang="en-GB"/>
              <a:t>meaning</a:t>
            </a:r>
            <a:r>
              <a:rPr lang="en-GB"/>
              <a:t> as possible.</a:t>
            </a:r>
            <a:endParaRPr/>
          </a:p>
          <a:p>
            <a:pPr indent="-311150" lvl="0" marL="457200" rtl="0" algn="l">
              <a:spcBef>
                <a:spcPts val="1600"/>
              </a:spcBef>
              <a:spcAft>
                <a:spcPts val="1600"/>
              </a:spcAft>
              <a:buSzPts val="1300"/>
              <a:buAutoNum type="arabicPeriod"/>
            </a:pPr>
            <a:r>
              <a:rPr lang="en-GB"/>
              <a:t>How? Compare with references (typically human-produced summaries.)</a:t>
            </a:r>
            <a:br>
              <a:rPr lang="en-GB"/>
            </a:br>
            <a:r>
              <a:rPr lang="en-GB"/>
              <a:t>Evaluating similarity: </a:t>
            </a:r>
            <a:r>
              <a:rPr b="1" lang="en-GB"/>
              <a:t>{Machined Inferenced translation, reference translation(s)} → Similarity Score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3"/>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Translation - </a:t>
            </a:r>
            <a:r>
              <a:rPr lang="en-GB"/>
              <a:t>BLEU</a:t>
            </a:r>
            <a:endParaRPr/>
          </a:p>
        </p:txBody>
      </p:sp>
      <p:sp>
        <p:nvSpPr>
          <p:cNvPr id="204" name="Google Shape;204;p2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Bilingual Evaluation Understudy</a:t>
            </a:r>
            <a:endParaRPr b="1"/>
          </a:p>
          <a:p>
            <a:pPr indent="0" lvl="0" marL="0" rtl="0" algn="l">
              <a:spcBef>
                <a:spcPts val="1600"/>
              </a:spcBef>
              <a:spcAft>
                <a:spcPts val="0"/>
              </a:spcAft>
              <a:buNone/>
            </a:pPr>
            <a:r>
              <a:rPr lang="en-GB"/>
              <a:t>Comparing a candidate translation against multiple reference translations.</a:t>
            </a:r>
            <a:endParaRPr/>
          </a:p>
          <a:p>
            <a:pPr indent="0" lvl="0" marL="0" rtl="0" algn="l">
              <a:spcBef>
                <a:spcPts val="1600"/>
              </a:spcBef>
              <a:spcAft>
                <a:spcPts val="0"/>
              </a:spcAft>
              <a:buNone/>
            </a:pPr>
            <a:r>
              <a:rPr lang="en-GB"/>
              <a:t>Core: counting matches of n-grams in candidate and reference translation(s).</a:t>
            </a:r>
            <a:endParaRPr/>
          </a:p>
          <a:p>
            <a:pPr indent="0" lvl="0" marL="0" rtl="0" algn="l">
              <a:spcBef>
                <a:spcPts val="1600"/>
              </a:spcBef>
              <a:spcAft>
                <a:spcPts val="0"/>
              </a:spcAft>
              <a:buNone/>
            </a:pPr>
            <a:r>
              <a:rPr lang="en-GB"/>
              <a:t>Unique [Unigram / Bigram] Count</a:t>
            </a:r>
            <a:endParaRPr/>
          </a:p>
          <a:p>
            <a:pPr indent="0" lvl="0" marL="0" rtl="0" algn="l">
              <a:spcBef>
                <a:spcPts val="1600"/>
              </a:spcBef>
              <a:spcAft>
                <a:spcPts val="0"/>
              </a:spcAft>
              <a:buNone/>
            </a:pPr>
            <a:r>
              <a:rPr lang="en-GB"/>
              <a:t>Using modified precision for ngram</a:t>
            </a:r>
            <a:endParaRPr/>
          </a:p>
          <a:p>
            <a:pPr indent="0" lvl="0" marL="0" rtl="0" algn="l">
              <a:spcBef>
                <a:spcPts val="1600"/>
              </a:spcBef>
              <a:spcAft>
                <a:spcPts val="1600"/>
              </a:spcAft>
              <a:buNone/>
            </a:pPr>
            <a:r>
              <a:rPr lang="en-GB"/>
              <a:t>geometric average of the modified n-gram precisions, pn, using n-grams up to length N and positive weights wn summing to one.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Translation - BLEU</a:t>
            </a:r>
            <a:endParaRPr/>
          </a:p>
        </p:txBody>
      </p:sp>
      <p:sp>
        <p:nvSpPr>
          <p:cNvPr id="210" name="Google Shape;210;p2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French input</a:t>
            </a:r>
            <a:r>
              <a:rPr lang="en-GB"/>
              <a:t>: 		L</a:t>
            </a:r>
            <a:r>
              <a:rPr lang="en-GB"/>
              <a:t>e chien fait du jogging avec bonheur dans le parc</a:t>
            </a:r>
            <a:endParaRPr/>
          </a:p>
          <a:p>
            <a:pPr indent="0" lvl="0" marL="0" rtl="0" algn="l">
              <a:spcBef>
                <a:spcPts val="1600"/>
              </a:spcBef>
              <a:spcAft>
                <a:spcPts val="0"/>
              </a:spcAft>
              <a:buNone/>
            </a:pPr>
            <a:r>
              <a:rPr b="1" lang="en-GB"/>
              <a:t>Translated Candidate</a:t>
            </a:r>
            <a:r>
              <a:rPr lang="en-GB"/>
              <a:t>: 	Happy dog and park </a:t>
            </a:r>
            <a:r>
              <a:rPr lang="en-GB"/>
              <a:t>dog park park</a:t>
            </a:r>
            <a:endParaRPr/>
          </a:p>
          <a:p>
            <a:pPr indent="0" lvl="0" marL="0" rtl="0" algn="l">
              <a:spcBef>
                <a:spcPts val="1600"/>
              </a:spcBef>
              <a:spcAft>
                <a:spcPts val="1600"/>
              </a:spcAft>
              <a:buNone/>
            </a:pPr>
            <a:r>
              <a:rPr b="1" lang="en-GB"/>
              <a:t>Reference</a:t>
            </a:r>
            <a:r>
              <a:rPr lang="en-GB"/>
              <a:t> 1: 			The dog is happy in the park</a:t>
            </a:r>
            <a:br>
              <a:rPr lang="en-GB"/>
            </a:br>
            <a:r>
              <a:rPr b="1" lang="en-GB"/>
              <a:t>Reference</a:t>
            </a:r>
            <a:r>
              <a:rPr lang="en-GB"/>
              <a:t> 2: 			</a:t>
            </a:r>
            <a:r>
              <a:rPr lang="en-GB"/>
              <a:t>The dog is jogging </a:t>
            </a:r>
            <a:r>
              <a:rPr lang="en-GB"/>
              <a:t>in the park happy</a:t>
            </a:r>
            <a:endParaRPr/>
          </a:p>
        </p:txBody>
      </p:sp>
      <p:sp>
        <p:nvSpPr>
          <p:cNvPr id="211" name="Google Shape;211;p24"/>
          <p:cNvSpPr/>
          <p:nvPr/>
        </p:nvSpPr>
        <p:spPr>
          <a:xfrm>
            <a:off x="5344025" y="2548850"/>
            <a:ext cx="225900" cy="795000"/>
          </a:xfrm>
          <a:prstGeom prst="rightBrace">
            <a:avLst>
              <a:gd fmla="val 50000" name="adj1"/>
              <a:gd fmla="val 50000" name="adj2"/>
            </a:avLst>
          </a:prstGeom>
          <a:noFill/>
          <a:ln cap="flat" cmpd="sng" w="285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txBox="1"/>
          <p:nvPr/>
        </p:nvSpPr>
        <p:spPr>
          <a:xfrm>
            <a:off x="5817525" y="2764800"/>
            <a:ext cx="1609800" cy="45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300">
                <a:solidFill>
                  <a:schemeClr val="dk2"/>
                </a:solidFill>
                <a:latin typeface="Calibri"/>
                <a:ea typeface="Calibri"/>
                <a:cs typeface="Calibri"/>
                <a:sym typeface="Calibri"/>
              </a:rPr>
              <a:t>Similarity = ?</a:t>
            </a:r>
            <a:endParaRPr>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Translation - BLEU</a:t>
            </a:r>
            <a:endParaRPr/>
          </a:p>
        </p:txBody>
      </p:sp>
      <p:sp>
        <p:nvSpPr>
          <p:cNvPr id="218" name="Google Shape;218;p2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1600"/>
              </a:spcBef>
              <a:spcAft>
                <a:spcPts val="0"/>
              </a:spcAft>
              <a:buNone/>
            </a:pPr>
            <a:r>
              <a:rPr b="1" lang="en-GB"/>
              <a:t>Translated Candidate</a:t>
            </a:r>
            <a:r>
              <a:rPr lang="en-GB"/>
              <a:t>: 	Happy dog and park </a:t>
            </a:r>
            <a:r>
              <a:rPr lang="en-GB"/>
              <a:t>dog walk park park</a:t>
            </a:r>
            <a:endParaRPr/>
          </a:p>
          <a:p>
            <a:pPr indent="0" lvl="0" marL="0" rtl="0" algn="l">
              <a:spcBef>
                <a:spcPts val="1600"/>
              </a:spcBef>
              <a:spcAft>
                <a:spcPts val="0"/>
              </a:spcAft>
              <a:buNone/>
            </a:pPr>
            <a:r>
              <a:rPr b="1" lang="en-GB"/>
              <a:t>Reference</a:t>
            </a:r>
            <a:r>
              <a:rPr lang="en-GB"/>
              <a:t> 1: 			The dog is happy in the park</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GB"/>
              <a:t>Unigram precision = ⅞</a:t>
            </a:r>
            <a:endParaRPr/>
          </a:p>
          <a:p>
            <a:pPr indent="0" lvl="0" marL="0" rtl="0" algn="l">
              <a:spcBef>
                <a:spcPts val="1600"/>
              </a:spcBef>
              <a:spcAft>
                <a:spcPts val="1600"/>
              </a:spcAft>
              <a:buNone/>
            </a:pPr>
            <a:r>
              <a:rPr lang="en-GB"/>
              <a:t>p.s. Same process can be applied to Bigram, Trigram, </a:t>
            </a:r>
            <a:r>
              <a:rPr lang="en-GB" sz="1200">
                <a:solidFill>
                  <a:srgbClr val="222222"/>
                </a:solidFill>
                <a:highlight>
                  <a:srgbClr val="FFFFFF"/>
                </a:highlight>
                <a:latin typeface="Arial"/>
                <a:ea typeface="Arial"/>
                <a:cs typeface="Arial"/>
                <a:sym typeface="Arial"/>
              </a:rPr>
              <a:t>Quad</a:t>
            </a:r>
            <a:r>
              <a:rPr lang="en-GB"/>
              <a:t>gram…. precision.</a:t>
            </a:r>
            <a:endParaRPr/>
          </a:p>
        </p:txBody>
      </p:sp>
      <p:graphicFrame>
        <p:nvGraphicFramePr>
          <p:cNvPr id="219" name="Google Shape;219;p25"/>
          <p:cNvGraphicFramePr/>
          <p:nvPr/>
        </p:nvGraphicFramePr>
        <p:xfrm>
          <a:off x="6104600" y="1800200"/>
          <a:ext cx="3000000" cy="3000000"/>
        </p:xfrm>
        <a:graphic>
          <a:graphicData uri="http://schemas.openxmlformats.org/drawingml/2006/table">
            <a:tbl>
              <a:tblPr>
                <a:noFill/>
                <a:tableStyleId>{AFF77987-5216-40E9-B13A-3F6A184F41A0}</a:tableStyleId>
              </a:tblPr>
              <a:tblGrid>
                <a:gridCol w="729075"/>
                <a:gridCol w="590950"/>
                <a:gridCol w="505325"/>
              </a:tblGrid>
              <a:tr h="408475">
                <a:tc>
                  <a:txBody>
                    <a:bodyPr/>
                    <a:lstStyle/>
                    <a:p>
                      <a:pPr indent="0" lvl="0" marL="0" rtl="0" algn="l">
                        <a:spcBef>
                          <a:spcPts val="0"/>
                        </a:spcBef>
                        <a:spcAft>
                          <a:spcPts val="0"/>
                        </a:spcAft>
                        <a:buNone/>
                      </a:pPr>
                      <a:r>
                        <a:rPr lang="en-GB">
                          <a:latin typeface="Calibri"/>
                          <a:ea typeface="Calibri"/>
                          <a:cs typeface="Calibri"/>
                          <a:sym typeface="Calibri"/>
                        </a:rPr>
                        <a:t>park</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3</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T</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r h="408475">
                <a:tc>
                  <a:txBody>
                    <a:bodyPr/>
                    <a:lstStyle/>
                    <a:p>
                      <a:pPr indent="0" lvl="0" marL="0" rtl="0" algn="l">
                        <a:spcBef>
                          <a:spcPts val="0"/>
                        </a:spcBef>
                        <a:spcAft>
                          <a:spcPts val="0"/>
                        </a:spcAft>
                        <a:buNone/>
                      </a:pPr>
                      <a:r>
                        <a:rPr lang="en-GB">
                          <a:latin typeface="Calibri"/>
                          <a:ea typeface="Calibri"/>
                          <a:cs typeface="Calibri"/>
                          <a:sym typeface="Calibri"/>
                        </a:rPr>
                        <a:t>dog</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2</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T</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r h="408475">
                <a:tc>
                  <a:txBody>
                    <a:bodyPr/>
                    <a:lstStyle/>
                    <a:p>
                      <a:pPr indent="0" lvl="0" marL="0" rtl="0" algn="l">
                        <a:spcBef>
                          <a:spcPts val="0"/>
                        </a:spcBef>
                        <a:spcAft>
                          <a:spcPts val="0"/>
                        </a:spcAft>
                        <a:buNone/>
                      </a:pPr>
                      <a:r>
                        <a:rPr lang="en-GB">
                          <a:latin typeface="Calibri"/>
                          <a:ea typeface="Calibri"/>
                          <a:cs typeface="Calibri"/>
                          <a:sym typeface="Calibri"/>
                        </a:rPr>
                        <a:t>happy</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1</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T</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r h="408475">
                <a:tc>
                  <a:txBody>
                    <a:bodyPr/>
                    <a:lstStyle/>
                    <a:p>
                      <a:pPr indent="0" lvl="0" marL="0" rtl="0" algn="l">
                        <a:spcBef>
                          <a:spcPts val="0"/>
                        </a:spcBef>
                        <a:spcAft>
                          <a:spcPts val="0"/>
                        </a:spcAft>
                        <a:buNone/>
                      </a:pPr>
                      <a:r>
                        <a:rPr lang="en-GB">
                          <a:latin typeface="Calibri"/>
                          <a:ea typeface="Calibri"/>
                          <a:cs typeface="Calibri"/>
                          <a:sym typeface="Calibri"/>
                        </a:rPr>
                        <a:t>walk</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1</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F</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r h="408475">
                <a:tc>
                  <a:txBody>
                    <a:bodyPr/>
                    <a:lstStyle/>
                    <a:p>
                      <a:pPr indent="0" lvl="0" marL="0" rtl="0" algn="l">
                        <a:spcBef>
                          <a:spcPts val="0"/>
                        </a:spcBef>
                        <a:spcAft>
                          <a:spcPts val="0"/>
                        </a:spcAft>
                        <a:buNone/>
                      </a:pPr>
                      <a:r>
                        <a:rPr lang="en-GB">
                          <a:latin typeface="Calibri"/>
                          <a:ea typeface="Calibri"/>
                          <a:cs typeface="Calibri"/>
                          <a:sym typeface="Calibri"/>
                        </a:rPr>
                        <a:t>and</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1</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T</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bl>
          </a:graphicData>
        </a:graphic>
      </p:graphicFrame>
      <p:sp>
        <p:nvSpPr>
          <p:cNvPr id="220" name="Google Shape;220;p25"/>
          <p:cNvSpPr txBox="1"/>
          <p:nvPr/>
        </p:nvSpPr>
        <p:spPr>
          <a:xfrm>
            <a:off x="6151775" y="3988950"/>
            <a:ext cx="1884600" cy="422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300">
                <a:solidFill>
                  <a:schemeClr val="dk2"/>
                </a:solidFill>
                <a:latin typeface="Calibri"/>
                <a:ea typeface="Calibri"/>
                <a:cs typeface="Calibri"/>
                <a:sym typeface="Calibri"/>
              </a:rPr>
              <a:t>Unique Unigram Count</a:t>
            </a:r>
            <a:br>
              <a:rPr b="1" lang="en-GB" sz="1300">
                <a:solidFill>
                  <a:schemeClr val="dk2"/>
                </a:solidFill>
                <a:latin typeface="Calibri"/>
                <a:ea typeface="Calibri"/>
                <a:cs typeface="Calibri"/>
                <a:sym typeface="Calibri"/>
              </a:rPr>
            </a:br>
            <a:r>
              <a:rPr b="1" lang="en-GB" sz="1300">
                <a:solidFill>
                  <a:schemeClr val="dk2"/>
                </a:solidFill>
                <a:latin typeface="Calibri"/>
                <a:ea typeface="Calibri"/>
                <a:cs typeface="Calibri"/>
                <a:sym typeface="Calibri"/>
              </a:rPr>
              <a:t>Sum = 8</a:t>
            </a:r>
            <a:endParaRPr b="1" sz="1300">
              <a:solidFill>
                <a:schemeClr val="dk2"/>
              </a:solidFill>
              <a:latin typeface="Calibri"/>
              <a:ea typeface="Calibri"/>
              <a:cs typeface="Calibri"/>
              <a:sym typeface="Calibri"/>
            </a:endParaRPr>
          </a:p>
        </p:txBody>
      </p:sp>
      <p:cxnSp>
        <p:nvCxnSpPr>
          <p:cNvPr id="221" name="Google Shape;221;p25"/>
          <p:cNvCxnSpPr/>
          <p:nvPr/>
        </p:nvCxnSpPr>
        <p:spPr>
          <a:xfrm>
            <a:off x="2735350" y="2725525"/>
            <a:ext cx="3280800" cy="0"/>
          </a:xfrm>
          <a:prstGeom prst="straightConnector1">
            <a:avLst/>
          </a:prstGeom>
          <a:noFill/>
          <a:ln cap="flat" cmpd="sng" w="28575">
            <a:solidFill>
              <a:srgbClr val="E6B8AF"/>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Translation - BLEU</a:t>
            </a:r>
            <a:endParaRPr/>
          </a:p>
        </p:txBody>
      </p:sp>
      <p:sp>
        <p:nvSpPr>
          <p:cNvPr id="227" name="Google Shape;227;p2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1600"/>
              </a:spcBef>
              <a:spcAft>
                <a:spcPts val="0"/>
              </a:spcAft>
              <a:buNone/>
            </a:pPr>
            <a:r>
              <a:rPr b="1" lang="en-GB"/>
              <a:t>Translated Candidate</a:t>
            </a:r>
            <a:r>
              <a:rPr lang="en-GB"/>
              <a:t>: 	is is is is is is is</a:t>
            </a:r>
            <a:endParaRPr/>
          </a:p>
          <a:p>
            <a:pPr indent="0" lvl="0" marL="0" rtl="0" algn="l">
              <a:spcBef>
                <a:spcPts val="1600"/>
              </a:spcBef>
              <a:spcAft>
                <a:spcPts val="0"/>
              </a:spcAft>
              <a:buNone/>
            </a:pPr>
            <a:r>
              <a:rPr b="1" lang="en-GB"/>
              <a:t>Reference</a:t>
            </a:r>
            <a:r>
              <a:rPr lang="en-GB"/>
              <a:t> 1: 			The dog is happy in the park</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GB"/>
              <a:t>Unigram precision = 7/7 </a:t>
            </a:r>
            <a:r>
              <a:rPr lang="en-GB"/>
              <a:t>= </a:t>
            </a:r>
            <a:r>
              <a:rPr lang="en-GB">
                <a:solidFill>
                  <a:srgbClr val="FF0000"/>
                </a:solidFill>
              </a:rPr>
              <a:t>100%</a:t>
            </a:r>
            <a:endParaRPr>
              <a:solidFill>
                <a:srgbClr val="FF0000"/>
              </a:solidFill>
            </a:endParaRPr>
          </a:p>
          <a:p>
            <a:pPr indent="457200" lvl="0" marL="1371600" rtl="0" algn="l">
              <a:spcBef>
                <a:spcPts val="1600"/>
              </a:spcBef>
              <a:spcAft>
                <a:spcPts val="1600"/>
              </a:spcAft>
              <a:buNone/>
            </a:pPr>
            <a:r>
              <a:rPr b="1" lang="en-GB">
                <a:solidFill>
                  <a:srgbClr val="FF0000"/>
                </a:solidFill>
              </a:rPr>
              <a:t>Something’s weird!</a:t>
            </a:r>
            <a:endParaRPr b="1">
              <a:solidFill>
                <a:srgbClr val="FF0000"/>
              </a:solidFill>
            </a:endParaRPr>
          </a:p>
        </p:txBody>
      </p:sp>
      <p:graphicFrame>
        <p:nvGraphicFramePr>
          <p:cNvPr id="228" name="Google Shape;228;p26"/>
          <p:cNvGraphicFramePr/>
          <p:nvPr/>
        </p:nvGraphicFramePr>
        <p:xfrm>
          <a:off x="6104600" y="2489625"/>
          <a:ext cx="3000000" cy="3000000"/>
        </p:xfrm>
        <a:graphic>
          <a:graphicData uri="http://schemas.openxmlformats.org/drawingml/2006/table">
            <a:tbl>
              <a:tblPr>
                <a:noFill/>
                <a:tableStyleId>{AFF77987-5216-40E9-B13A-3F6A184F41A0}</a:tableStyleId>
              </a:tblPr>
              <a:tblGrid>
                <a:gridCol w="729075"/>
                <a:gridCol w="590950"/>
                <a:gridCol w="505325"/>
              </a:tblGrid>
              <a:tr h="408475">
                <a:tc>
                  <a:txBody>
                    <a:bodyPr/>
                    <a:lstStyle/>
                    <a:p>
                      <a:pPr indent="0" lvl="0" marL="0" rtl="0" algn="l">
                        <a:spcBef>
                          <a:spcPts val="0"/>
                        </a:spcBef>
                        <a:spcAft>
                          <a:spcPts val="0"/>
                        </a:spcAft>
                        <a:buNone/>
                      </a:pPr>
                      <a:r>
                        <a:rPr lang="en-GB">
                          <a:latin typeface="Calibri"/>
                          <a:ea typeface="Calibri"/>
                          <a:cs typeface="Calibri"/>
                          <a:sym typeface="Calibri"/>
                        </a:rPr>
                        <a:t>is</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7</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T</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bl>
          </a:graphicData>
        </a:graphic>
      </p:graphicFrame>
      <p:sp>
        <p:nvSpPr>
          <p:cNvPr id="229" name="Google Shape;229;p26"/>
          <p:cNvSpPr txBox="1"/>
          <p:nvPr/>
        </p:nvSpPr>
        <p:spPr>
          <a:xfrm>
            <a:off x="6151775" y="3988950"/>
            <a:ext cx="1884600" cy="422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300">
                <a:solidFill>
                  <a:schemeClr val="dk2"/>
                </a:solidFill>
                <a:latin typeface="Calibri"/>
                <a:ea typeface="Calibri"/>
                <a:cs typeface="Calibri"/>
                <a:sym typeface="Calibri"/>
              </a:rPr>
              <a:t>Unique Unigram Count</a:t>
            </a:r>
            <a:endParaRPr>
              <a:latin typeface="Calibri"/>
              <a:ea typeface="Calibri"/>
              <a:cs typeface="Calibri"/>
              <a:sym typeface="Calibri"/>
            </a:endParaRPr>
          </a:p>
        </p:txBody>
      </p:sp>
      <p:cxnSp>
        <p:nvCxnSpPr>
          <p:cNvPr id="230" name="Google Shape;230;p26"/>
          <p:cNvCxnSpPr/>
          <p:nvPr/>
        </p:nvCxnSpPr>
        <p:spPr>
          <a:xfrm>
            <a:off x="2735350" y="2725525"/>
            <a:ext cx="3280800" cy="0"/>
          </a:xfrm>
          <a:prstGeom prst="straightConnector1">
            <a:avLst/>
          </a:prstGeom>
          <a:noFill/>
          <a:ln cap="flat" cmpd="sng" w="28575">
            <a:solidFill>
              <a:srgbClr val="E6B8AF"/>
            </a:solidFill>
            <a:prstDash val="solid"/>
            <a:round/>
            <a:headEnd len="med" w="med" type="none"/>
            <a:tailEnd len="med" w="med" type="triangle"/>
          </a:ln>
        </p:spPr>
      </p:cxnSp>
      <p:sp>
        <p:nvSpPr>
          <p:cNvPr id="231" name="Google Shape;231;p26"/>
          <p:cNvSpPr txBox="1"/>
          <p:nvPr/>
        </p:nvSpPr>
        <p:spPr>
          <a:xfrm rot="1177905">
            <a:off x="4611696" y="2051873"/>
            <a:ext cx="890249" cy="378701"/>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900">
                <a:latin typeface="Calibri"/>
                <a:ea typeface="Calibri"/>
                <a:cs typeface="Calibri"/>
                <a:sym typeface="Calibri"/>
              </a:rPr>
              <a:t>is * 7</a:t>
            </a:r>
            <a:endParaRPr sz="1900">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Translation - BLEU</a:t>
            </a:r>
            <a:endParaRPr/>
          </a:p>
        </p:txBody>
      </p:sp>
      <p:pic>
        <p:nvPicPr>
          <p:cNvPr id="237" name="Google Shape;237;p27"/>
          <p:cNvPicPr preferRelativeResize="0"/>
          <p:nvPr/>
        </p:nvPicPr>
        <p:blipFill>
          <a:blip r:embed="rId3">
            <a:alphaModFix/>
          </a:blip>
          <a:stretch>
            <a:fillRect/>
          </a:stretch>
        </p:blipFill>
        <p:spPr>
          <a:xfrm>
            <a:off x="3226150" y="2063980"/>
            <a:ext cx="4553450" cy="648850"/>
          </a:xfrm>
          <a:prstGeom prst="rect">
            <a:avLst/>
          </a:prstGeom>
          <a:noFill/>
          <a:ln>
            <a:noFill/>
          </a:ln>
        </p:spPr>
      </p:pic>
      <p:sp>
        <p:nvSpPr>
          <p:cNvPr id="238" name="Google Shape;238;p27"/>
          <p:cNvSpPr txBox="1"/>
          <p:nvPr>
            <p:ph idx="1" type="body"/>
          </p:nvPr>
        </p:nvSpPr>
        <p:spPr>
          <a:xfrm>
            <a:off x="819150" y="1990725"/>
            <a:ext cx="7505700" cy="275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Modifying</a:t>
            </a:r>
            <a:endParaRPr b="1"/>
          </a:p>
          <a:p>
            <a:pPr indent="0" lvl="0" marL="0" rtl="0" algn="l">
              <a:spcBef>
                <a:spcPts val="1600"/>
              </a:spcBef>
              <a:spcAft>
                <a:spcPts val="0"/>
              </a:spcAft>
              <a:buNone/>
            </a:pPr>
            <a:r>
              <a:t/>
            </a:r>
            <a:endParaRPr b="1"/>
          </a:p>
          <a:p>
            <a:pPr indent="0" lvl="0" marL="0" rtl="0" algn="l">
              <a:spcBef>
                <a:spcPts val="1600"/>
              </a:spcBef>
              <a:spcAft>
                <a:spcPts val="0"/>
              </a:spcAft>
              <a:buNone/>
            </a:pPr>
            <a:r>
              <a:rPr lang="en-GB"/>
              <a:t>Given number </a:t>
            </a:r>
            <a:r>
              <a:rPr b="1" lang="en-GB"/>
              <a:t>n</a:t>
            </a:r>
            <a:r>
              <a:rPr lang="en-GB"/>
              <a:t>, </a:t>
            </a:r>
            <a:r>
              <a:rPr lang="en-GB"/>
              <a:t>modify </a:t>
            </a:r>
            <a:r>
              <a:rPr b="1" lang="en-GB"/>
              <a:t>n</a:t>
            </a:r>
            <a:r>
              <a:rPr lang="en-GB"/>
              <a:t>-gram precisions (p</a:t>
            </a:r>
            <a:r>
              <a:rPr baseline="-25000" lang="en-GB"/>
              <a:t>n</a:t>
            </a:r>
            <a:r>
              <a:rPr lang="en-GB"/>
              <a:t>):</a:t>
            </a:r>
            <a:endParaRPr/>
          </a:p>
          <a:p>
            <a:pPr indent="-311150" lvl="0" marL="457200" rtl="0" algn="l">
              <a:lnSpc>
                <a:spcPct val="100000"/>
              </a:lnSpc>
              <a:spcBef>
                <a:spcPts val="1600"/>
              </a:spcBef>
              <a:spcAft>
                <a:spcPts val="0"/>
              </a:spcAft>
              <a:buSzPts val="1300"/>
              <a:buAutoNum type="arabicPeriod"/>
            </a:pPr>
            <a:r>
              <a:rPr lang="en-GB"/>
              <a:t>All candidate sentences are filtered with corpus.</a:t>
            </a:r>
            <a:endParaRPr/>
          </a:p>
          <a:p>
            <a:pPr indent="-311150" lvl="0" marL="457200" rtl="0" algn="l">
              <a:lnSpc>
                <a:spcPct val="100000"/>
              </a:lnSpc>
              <a:spcBef>
                <a:spcPts val="0"/>
              </a:spcBef>
              <a:spcAft>
                <a:spcPts val="0"/>
              </a:spcAft>
              <a:buSzPts val="1300"/>
              <a:buAutoNum type="arabicPeriod"/>
            </a:pPr>
            <a:r>
              <a:rPr lang="en-GB"/>
              <a:t>Cliping: </a:t>
            </a:r>
            <a:br>
              <a:rPr lang="en-GB"/>
            </a:br>
            <a:r>
              <a:rPr b="1" lang="en-GB"/>
              <a:t>Clip</a:t>
            </a:r>
            <a:r>
              <a:rPr lang="en-GB"/>
              <a:t> the </a:t>
            </a:r>
            <a:r>
              <a:rPr b="1" lang="en-GB"/>
              <a:t>total number of matches</a:t>
            </a:r>
            <a:r>
              <a:rPr lang="en-GB"/>
              <a:t> of a candidate n-gram by the </a:t>
            </a:r>
            <a:r>
              <a:rPr b="1" lang="en-GB"/>
              <a:t>maximal reference match</a:t>
            </a:r>
            <a:r>
              <a:rPr lang="en-GB"/>
              <a:t>.</a:t>
            </a:r>
            <a:endParaRPr/>
          </a:p>
          <a:p>
            <a:pPr indent="-311150" lvl="0" marL="457200" rtl="0" algn="l">
              <a:lnSpc>
                <a:spcPct val="100000"/>
              </a:lnSpc>
              <a:spcBef>
                <a:spcPts val="0"/>
              </a:spcBef>
              <a:spcAft>
                <a:spcPts val="0"/>
              </a:spcAft>
              <a:buSzPts val="1300"/>
              <a:buAutoNum type="arabicPeriod"/>
            </a:pPr>
            <a:r>
              <a:rPr b="1" lang="en-GB"/>
              <a:t>Divide by the not clipped</a:t>
            </a:r>
            <a:r>
              <a:rPr lang="en-GB"/>
              <a: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Translation - BLEU</a:t>
            </a:r>
            <a:endParaRPr/>
          </a:p>
        </p:txBody>
      </p:sp>
      <p:sp>
        <p:nvSpPr>
          <p:cNvPr id="244" name="Google Shape;244;p28"/>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1600"/>
              </a:spcBef>
              <a:spcAft>
                <a:spcPts val="0"/>
              </a:spcAft>
              <a:buNone/>
            </a:pPr>
            <a:r>
              <a:rPr b="1" lang="en-GB"/>
              <a:t>Translated Candidate</a:t>
            </a:r>
            <a:r>
              <a:rPr lang="en-GB"/>
              <a:t>: 	is is is is is is is</a:t>
            </a:r>
            <a:endParaRPr/>
          </a:p>
          <a:p>
            <a:pPr indent="0" lvl="0" marL="0" rtl="0" algn="l">
              <a:spcBef>
                <a:spcPts val="1600"/>
              </a:spcBef>
              <a:spcAft>
                <a:spcPts val="0"/>
              </a:spcAft>
              <a:buNone/>
            </a:pPr>
            <a:r>
              <a:rPr b="1" lang="en-GB"/>
              <a:t>Reference</a:t>
            </a:r>
            <a:r>
              <a:rPr lang="en-GB"/>
              <a:t> 1: 			The dog is happy in the park</a:t>
            </a:r>
            <a:endParaRPr/>
          </a:p>
          <a:p>
            <a:pPr indent="0" lvl="0" marL="0" rtl="0" algn="l">
              <a:lnSpc>
                <a:spcPct val="100000"/>
              </a:lnSpc>
              <a:spcBef>
                <a:spcPts val="1600"/>
              </a:spcBef>
              <a:spcAft>
                <a:spcPts val="0"/>
              </a:spcAft>
              <a:buNone/>
            </a:pPr>
            <a:r>
              <a:t/>
            </a:r>
            <a:endParaRPr/>
          </a:p>
          <a:p>
            <a:pPr indent="0" lvl="0" marL="0" rtl="0" algn="l">
              <a:spcBef>
                <a:spcPts val="1600"/>
              </a:spcBef>
              <a:spcAft>
                <a:spcPts val="0"/>
              </a:spcAft>
              <a:buNone/>
            </a:pPr>
            <a:r>
              <a:rPr lang="en-GB"/>
              <a:t>Unigram precision = 2/7 = </a:t>
            </a:r>
            <a:r>
              <a:rPr lang="en-GB">
                <a:solidFill>
                  <a:srgbClr val="CC0000"/>
                </a:solidFill>
              </a:rPr>
              <a:t>28.5%</a:t>
            </a:r>
            <a:endParaRPr>
              <a:solidFill>
                <a:srgbClr val="CC0000"/>
              </a:solidFill>
            </a:endParaRPr>
          </a:p>
          <a:p>
            <a:pPr indent="0" lvl="0" marL="0" rtl="0" algn="l">
              <a:spcBef>
                <a:spcPts val="1600"/>
              </a:spcBef>
              <a:spcAft>
                <a:spcPts val="1600"/>
              </a:spcAft>
              <a:buNone/>
            </a:pPr>
            <a:r>
              <a:rPr lang="en-GB"/>
              <a:t>				</a:t>
            </a:r>
            <a:r>
              <a:rPr b="1" lang="en-GB">
                <a:solidFill>
                  <a:srgbClr val="FF0000"/>
                </a:solidFill>
              </a:rPr>
              <a:t>Seems more reasonable!</a:t>
            </a:r>
            <a:endParaRPr/>
          </a:p>
        </p:txBody>
      </p:sp>
      <p:graphicFrame>
        <p:nvGraphicFramePr>
          <p:cNvPr id="245" name="Google Shape;245;p28"/>
          <p:cNvGraphicFramePr/>
          <p:nvPr/>
        </p:nvGraphicFramePr>
        <p:xfrm>
          <a:off x="6104600" y="2489625"/>
          <a:ext cx="3000000" cy="3000000"/>
        </p:xfrm>
        <a:graphic>
          <a:graphicData uri="http://schemas.openxmlformats.org/drawingml/2006/table">
            <a:tbl>
              <a:tblPr>
                <a:noFill/>
                <a:tableStyleId>{AFF77987-5216-40E9-B13A-3F6A184F41A0}</a:tableStyleId>
              </a:tblPr>
              <a:tblGrid>
                <a:gridCol w="729075"/>
                <a:gridCol w="590950"/>
                <a:gridCol w="505325"/>
              </a:tblGrid>
              <a:tr h="408475">
                <a:tc>
                  <a:txBody>
                    <a:bodyPr/>
                    <a:lstStyle/>
                    <a:p>
                      <a:pPr indent="0" lvl="0" marL="0" rtl="0" algn="l">
                        <a:spcBef>
                          <a:spcPts val="0"/>
                        </a:spcBef>
                        <a:spcAft>
                          <a:spcPts val="0"/>
                        </a:spcAft>
                        <a:buNone/>
                      </a:pPr>
                      <a:r>
                        <a:rPr lang="en-GB">
                          <a:latin typeface="Calibri"/>
                          <a:ea typeface="Calibri"/>
                          <a:cs typeface="Calibri"/>
                          <a:sym typeface="Calibri"/>
                        </a:rPr>
                        <a:t>is</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7</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T</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bl>
          </a:graphicData>
        </a:graphic>
      </p:graphicFrame>
      <p:sp>
        <p:nvSpPr>
          <p:cNvPr id="246" name="Google Shape;246;p28"/>
          <p:cNvSpPr txBox="1"/>
          <p:nvPr/>
        </p:nvSpPr>
        <p:spPr>
          <a:xfrm>
            <a:off x="6151775" y="3988950"/>
            <a:ext cx="1884600" cy="422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300">
                <a:solidFill>
                  <a:schemeClr val="dk2"/>
                </a:solidFill>
                <a:latin typeface="Calibri"/>
                <a:ea typeface="Calibri"/>
                <a:cs typeface="Calibri"/>
                <a:sym typeface="Calibri"/>
              </a:rPr>
              <a:t>Unique Unigram Count</a:t>
            </a:r>
            <a:endParaRPr>
              <a:latin typeface="Calibri"/>
              <a:ea typeface="Calibri"/>
              <a:cs typeface="Calibri"/>
              <a:sym typeface="Calibri"/>
            </a:endParaRPr>
          </a:p>
        </p:txBody>
      </p:sp>
      <p:cxnSp>
        <p:nvCxnSpPr>
          <p:cNvPr id="247" name="Google Shape;247;p28"/>
          <p:cNvCxnSpPr/>
          <p:nvPr/>
        </p:nvCxnSpPr>
        <p:spPr>
          <a:xfrm>
            <a:off x="2735350" y="2725525"/>
            <a:ext cx="3280800" cy="0"/>
          </a:xfrm>
          <a:prstGeom prst="straightConnector1">
            <a:avLst/>
          </a:prstGeom>
          <a:noFill/>
          <a:ln cap="flat" cmpd="sng" w="28575">
            <a:solidFill>
              <a:srgbClr val="E6B8AF"/>
            </a:solidFill>
            <a:prstDash val="solid"/>
            <a:round/>
            <a:headEnd len="med" w="med" type="none"/>
            <a:tailEnd len="med" w="med" type="triangle"/>
          </a:ln>
        </p:spPr>
      </p:cxnSp>
      <p:sp>
        <p:nvSpPr>
          <p:cNvPr id="248" name="Google Shape;248;p28"/>
          <p:cNvSpPr txBox="1"/>
          <p:nvPr/>
        </p:nvSpPr>
        <p:spPr>
          <a:xfrm>
            <a:off x="4200225" y="1768300"/>
            <a:ext cx="2628000" cy="628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GB" sz="1300">
                <a:solidFill>
                  <a:schemeClr val="dk2"/>
                </a:solidFill>
                <a:latin typeface="Calibri"/>
                <a:ea typeface="Calibri"/>
                <a:cs typeface="Calibri"/>
                <a:sym typeface="Calibri"/>
              </a:rPr>
              <a:t>Set “maximal reference match” = 2</a:t>
            </a:r>
            <a:br>
              <a:rPr lang="en-GB" sz="1300">
                <a:solidFill>
                  <a:schemeClr val="dk2"/>
                </a:solidFill>
                <a:latin typeface="Calibri"/>
                <a:ea typeface="Calibri"/>
                <a:cs typeface="Calibri"/>
                <a:sym typeface="Calibri"/>
              </a:rPr>
            </a:br>
            <a:r>
              <a:rPr lang="en-GB" sz="1300">
                <a:solidFill>
                  <a:schemeClr val="dk2"/>
                </a:solidFill>
                <a:latin typeface="Calibri"/>
                <a:ea typeface="Calibri"/>
                <a:cs typeface="Calibri"/>
                <a:sym typeface="Calibri"/>
              </a:rPr>
              <a:t>Do </a:t>
            </a:r>
            <a:r>
              <a:rPr b="1" lang="en-GB" sz="1300">
                <a:solidFill>
                  <a:schemeClr val="dk2"/>
                </a:solidFill>
                <a:latin typeface="Calibri"/>
                <a:ea typeface="Calibri"/>
                <a:cs typeface="Calibri"/>
                <a:sym typeface="Calibri"/>
              </a:rPr>
              <a:t>Clipping</a:t>
            </a:r>
            <a:r>
              <a:rPr lang="en-GB" sz="1300">
                <a:solidFill>
                  <a:schemeClr val="dk2"/>
                </a:solidFill>
                <a:latin typeface="Calibri"/>
                <a:ea typeface="Calibri"/>
                <a:cs typeface="Calibri"/>
                <a:sym typeface="Calibri"/>
              </a:rPr>
              <a:t>.</a:t>
            </a:r>
            <a:endParaRPr sz="1300">
              <a:solidFill>
                <a:schemeClr val="dk2"/>
              </a:solidFill>
              <a:latin typeface="Calibri"/>
              <a:ea typeface="Calibri"/>
              <a:cs typeface="Calibri"/>
              <a:sym typeface="Calibri"/>
            </a:endParaRPr>
          </a:p>
        </p:txBody>
      </p:sp>
      <p:cxnSp>
        <p:nvCxnSpPr>
          <p:cNvPr id="249" name="Google Shape;249;p28"/>
          <p:cNvCxnSpPr/>
          <p:nvPr/>
        </p:nvCxnSpPr>
        <p:spPr>
          <a:xfrm rot="10800000">
            <a:off x="7017275" y="1702500"/>
            <a:ext cx="0" cy="608400"/>
          </a:xfrm>
          <a:prstGeom prst="straightConnector1">
            <a:avLst/>
          </a:prstGeom>
          <a:noFill/>
          <a:ln cap="flat" cmpd="sng" w="28575">
            <a:solidFill>
              <a:srgbClr val="E06666"/>
            </a:solidFill>
            <a:prstDash val="solid"/>
            <a:round/>
            <a:headEnd len="med" w="med" type="none"/>
            <a:tailEnd len="med" w="med" type="triangle"/>
          </a:ln>
        </p:spPr>
      </p:cxnSp>
      <p:sp>
        <p:nvSpPr>
          <p:cNvPr id="250" name="Google Shape;250;p28"/>
          <p:cNvSpPr txBox="1"/>
          <p:nvPr/>
        </p:nvSpPr>
        <p:spPr>
          <a:xfrm>
            <a:off x="6879875" y="1285575"/>
            <a:ext cx="274800" cy="34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CC0000"/>
                </a:solidFill>
                <a:latin typeface="Calibri"/>
                <a:ea typeface="Calibri"/>
                <a:cs typeface="Calibri"/>
                <a:sym typeface="Calibri"/>
              </a:rPr>
              <a:t>2</a:t>
            </a:r>
            <a:endParaRPr sz="1600">
              <a:solidFill>
                <a:srgbClr val="CC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Translation - BLEU</a:t>
            </a:r>
            <a:endParaRPr/>
          </a:p>
        </p:txBody>
      </p:sp>
      <p:sp>
        <p:nvSpPr>
          <p:cNvPr id="256" name="Google Shape;256;p29"/>
          <p:cNvSpPr txBox="1"/>
          <p:nvPr>
            <p:ph idx="1" type="body"/>
          </p:nvPr>
        </p:nvSpPr>
        <p:spPr>
          <a:xfrm>
            <a:off x="819150" y="1990725"/>
            <a:ext cx="7505700" cy="275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Combining</a:t>
            </a:r>
            <a:r>
              <a:rPr lang="en-GB"/>
              <a:t> modified n-gram precisions:</a:t>
            </a:r>
            <a:endParaRPr/>
          </a:p>
          <a:p>
            <a:pPr indent="0" lvl="0" marL="0" rtl="0" algn="l">
              <a:spcBef>
                <a:spcPts val="1600"/>
              </a:spcBef>
              <a:spcAft>
                <a:spcPts val="0"/>
              </a:spcAft>
              <a:buNone/>
            </a:pPr>
            <a:r>
              <a:rPr lang="en-GB"/>
              <a:t>Ln: natural log.</a:t>
            </a:r>
            <a:endParaRPr/>
          </a:p>
          <a:p>
            <a:pPr indent="0" lvl="0" marL="0" rtl="0" algn="l">
              <a:spcBef>
                <a:spcPts val="1600"/>
              </a:spcBef>
              <a:spcAft>
                <a:spcPts val="1600"/>
              </a:spcAft>
              <a:buNone/>
            </a:pPr>
            <a:r>
              <a:t/>
            </a:r>
            <a:endParaRPr/>
          </a:p>
        </p:txBody>
      </p:sp>
      <p:pic>
        <p:nvPicPr>
          <p:cNvPr id="257" name="Google Shape;257;p29"/>
          <p:cNvPicPr preferRelativeResize="0"/>
          <p:nvPr/>
        </p:nvPicPr>
        <p:blipFill>
          <a:blip r:embed="rId3">
            <a:alphaModFix/>
          </a:blip>
          <a:stretch>
            <a:fillRect/>
          </a:stretch>
        </p:blipFill>
        <p:spPr>
          <a:xfrm>
            <a:off x="1136076" y="2682051"/>
            <a:ext cx="3537275" cy="13743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0"/>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Translation - BLEU</a:t>
            </a:r>
            <a:endParaRPr/>
          </a:p>
        </p:txBody>
      </p:sp>
      <p:sp>
        <p:nvSpPr>
          <p:cNvPr id="263" name="Google Shape;263;p30"/>
          <p:cNvSpPr txBox="1"/>
          <p:nvPr>
            <p:ph idx="1" type="body"/>
          </p:nvPr>
        </p:nvSpPr>
        <p:spPr>
          <a:xfrm>
            <a:off x="819150" y="1990725"/>
            <a:ext cx="7505700" cy="2757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rgbClr val="000000"/>
                </a:solidFill>
                <a:latin typeface="Arial"/>
                <a:ea typeface="Arial"/>
                <a:cs typeface="Arial"/>
                <a:sym typeface="Arial"/>
              </a:rPr>
              <a:t>Sentence </a:t>
            </a:r>
            <a:r>
              <a:rPr b="1" lang="en-GB"/>
              <a:t>Brevity Penalty</a:t>
            </a:r>
            <a:r>
              <a:rPr lang="en-GB"/>
              <a:t> (BP)</a:t>
            </a:r>
            <a:endParaRPr/>
          </a:p>
          <a:p>
            <a:pPr indent="457200" lvl="0" marL="0" rtl="0" algn="l">
              <a:lnSpc>
                <a:spcPct val="115000"/>
              </a:lnSpc>
              <a:spcBef>
                <a:spcPts val="1600"/>
              </a:spcBef>
              <a:spcAft>
                <a:spcPts val="0"/>
              </a:spcAft>
              <a:buNone/>
            </a:pPr>
            <a:r>
              <a:rPr lang="en-GB"/>
              <a:t>c: 	length of the candidate translation </a:t>
            </a:r>
            <a:br>
              <a:rPr lang="en-GB"/>
            </a:br>
            <a:r>
              <a:rPr lang="en-GB"/>
              <a:t>	r: 	effective reference corpus length</a:t>
            </a:r>
            <a:endParaRPr/>
          </a:p>
          <a:p>
            <a:pPr indent="0" lvl="0" marL="0" rtl="0" algn="l">
              <a:spcBef>
                <a:spcPts val="1600"/>
              </a:spcBef>
              <a:spcAft>
                <a:spcPts val="0"/>
              </a:spcAft>
              <a:buNone/>
            </a:pPr>
            <a:br>
              <a:rPr b="1" lang="en-GB"/>
            </a:br>
            <a:r>
              <a:rPr b="1" lang="en-GB"/>
              <a:t>BLEU</a:t>
            </a:r>
            <a:r>
              <a:rPr lang="en-GB"/>
              <a:t> metric</a:t>
            </a:r>
            <a:endParaRPr b="1" sz="1100">
              <a:solidFill>
                <a:srgbClr val="000000"/>
              </a:solidFill>
              <a:latin typeface="Arial"/>
              <a:ea typeface="Arial"/>
              <a:cs typeface="Arial"/>
              <a:sym typeface="Arial"/>
            </a:endParaRPr>
          </a:p>
          <a:p>
            <a:pPr indent="457200" lvl="0" marL="0" rtl="0" algn="l">
              <a:spcBef>
                <a:spcPts val="1600"/>
              </a:spcBef>
              <a:spcAft>
                <a:spcPts val="0"/>
              </a:spcAft>
              <a:buNone/>
            </a:pPr>
            <a:r>
              <a:rPr lang="en-GB"/>
              <a:t>p</a:t>
            </a:r>
            <a:r>
              <a:rPr baseline="-25000" lang="en-GB"/>
              <a:t>n</a:t>
            </a:r>
            <a:r>
              <a:rPr lang="en-GB"/>
              <a:t>: 	n-gram precision</a:t>
            </a:r>
            <a:br>
              <a:rPr lang="en-GB"/>
            </a:br>
            <a:r>
              <a:rPr lang="en-GB"/>
              <a:t>	w</a:t>
            </a:r>
            <a:r>
              <a:rPr baseline="-25000" lang="en-GB"/>
              <a:t>n</a:t>
            </a:r>
            <a:r>
              <a:rPr lang="en-GB"/>
              <a:t>: 	positive weights, sum=1</a:t>
            </a:r>
            <a:endParaRPr/>
          </a:p>
          <a:p>
            <a:pPr indent="0" lvl="0" marL="0" rtl="0" algn="l">
              <a:spcBef>
                <a:spcPts val="1600"/>
              </a:spcBef>
              <a:spcAft>
                <a:spcPts val="1600"/>
              </a:spcAft>
              <a:buNone/>
            </a:pPr>
            <a:r>
              <a:rPr lang="en-GB"/>
              <a:t>p.s. ranking behavior is more apparent in the log domain, e.g. </a:t>
            </a:r>
            <a:r>
              <a:rPr b="1" lang="en-GB"/>
              <a:t>log(BLEU)</a:t>
            </a:r>
            <a:endParaRPr b="1"/>
          </a:p>
        </p:txBody>
      </p:sp>
      <p:grpSp>
        <p:nvGrpSpPr>
          <p:cNvPr id="264" name="Google Shape;264;p30"/>
          <p:cNvGrpSpPr/>
          <p:nvPr/>
        </p:nvGrpSpPr>
        <p:grpSpPr>
          <a:xfrm>
            <a:off x="3851775" y="1800200"/>
            <a:ext cx="4172025" cy="2257525"/>
            <a:chOff x="3927975" y="1724000"/>
            <a:chExt cx="4172025" cy="2257525"/>
          </a:xfrm>
        </p:grpSpPr>
        <p:pic>
          <p:nvPicPr>
            <p:cNvPr id="265" name="Google Shape;265;p30"/>
            <p:cNvPicPr preferRelativeResize="0"/>
            <p:nvPr/>
          </p:nvPicPr>
          <p:blipFill>
            <a:blip r:embed="rId3">
              <a:alphaModFix/>
            </a:blip>
            <a:stretch>
              <a:fillRect/>
            </a:stretch>
          </p:blipFill>
          <p:spPr>
            <a:xfrm>
              <a:off x="3927975" y="3098422"/>
              <a:ext cx="4172025" cy="883103"/>
            </a:xfrm>
            <a:prstGeom prst="rect">
              <a:avLst/>
            </a:prstGeom>
            <a:noFill/>
            <a:ln>
              <a:noFill/>
            </a:ln>
          </p:spPr>
        </p:pic>
        <p:pic>
          <p:nvPicPr>
            <p:cNvPr id="266" name="Google Shape;266;p30"/>
            <p:cNvPicPr preferRelativeResize="0"/>
            <p:nvPr/>
          </p:nvPicPr>
          <p:blipFill>
            <a:blip r:embed="rId4">
              <a:alphaModFix/>
            </a:blip>
            <a:stretch>
              <a:fillRect/>
            </a:stretch>
          </p:blipFill>
          <p:spPr>
            <a:xfrm>
              <a:off x="3927975" y="1724000"/>
              <a:ext cx="3773075" cy="954600"/>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Summarization quality</a:t>
            </a:r>
            <a:endParaRPr/>
          </a:p>
        </p:txBody>
      </p:sp>
      <p:sp>
        <p:nvSpPr>
          <p:cNvPr id="272" name="Google Shape;272;p31"/>
          <p:cNvSpPr txBox="1"/>
          <p:nvPr>
            <p:ph idx="1" type="body"/>
          </p:nvPr>
        </p:nvSpPr>
        <p:spPr>
          <a:xfrm>
            <a:off x="819150" y="1762125"/>
            <a:ext cx="7505700" cy="269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Objective:</a:t>
            </a:r>
            <a:endParaRPr/>
          </a:p>
          <a:p>
            <a:pPr indent="-311150" lvl="0" marL="457200" rtl="0" algn="l">
              <a:lnSpc>
                <a:spcPct val="150000"/>
              </a:lnSpc>
              <a:spcBef>
                <a:spcPts val="1600"/>
              </a:spcBef>
              <a:spcAft>
                <a:spcPts val="0"/>
              </a:spcAft>
              <a:buSzPts val="1300"/>
              <a:buAutoNum type="arabicPeriod"/>
            </a:pPr>
            <a:r>
              <a:rPr b="1" lang="en-GB"/>
              <a:t>Summarization quality </a:t>
            </a:r>
            <a:r>
              <a:rPr lang="en-GB"/>
              <a:t>monotonic w.r.t </a:t>
            </a:r>
            <a:r>
              <a:rPr b="1" lang="en-GB"/>
              <a:t>Metric</a:t>
            </a:r>
            <a:r>
              <a:rPr lang="en-GB"/>
              <a:t> </a:t>
            </a:r>
            <a:r>
              <a:rPr b="1" lang="en-GB"/>
              <a:t>Scores</a:t>
            </a:r>
            <a:br>
              <a:rPr lang="en-GB"/>
            </a:br>
            <a:r>
              <a:rPr lang="en-GB"/>
              <a:t>Metric function: </a:t>
            </a:r>
            <a:r>
              <a:rPr b="1" lang="en-GB"/>
              <a:t>Good Summarization ⟼ Higher Score</a:t>
            </a:r>
            <a:endParaRPr/>
          </a:p>
          <a:p>
            <a:pPr indent="-311150" lvl="0" marL="457200" rtl="0" algn="l">
              <a:spcBef>
                <a:spcPts val="1600"/>
              </a:spcBef>
              <a:spcAft>
                <a:spcPts val="0"/>
              </a:spcAft>
              <a:buSzPts val="1300"/>
              <a:buAutoNum type="arabicPeriod"/>
            </a:pPr>
            <a:r>
              <a:rPr lang="en-GB"/>
              <a:t>Good summarization :=</a:t>
            </a:r>
            <a:br>
              <a:rPr lang="en-GB"/>
            </a:br>
            <a:r>
              <a:rPr lang="en-GB"/>
              <a:t> - </a:t>
            </a:r>
            <a:r>
              <a:rPr b="1" lang="en-GB"/>
              <a:t>Preserve</a:t>
            </a:r>
            <a:r>
              <a:rPr lang="en-GB"/>
              <a:t> as much original </a:t>
            </a:r>
            <a:r>
              <a:rPr b="1" lang="en-GB"/>
              <a:t>meaning</a:t>
            </a:r>
            <a:r>
              <a:rPr lang="en-GB"/>
              <a:t> as possible.</a:t>
            </a:r>
            <a:br>
              <a:rPr lang="en-GB"/>
            </a:br>
            <a:r>
              <a:rPr lang="en-GB"/>
              <a:t> - </a:t>
            </a:r>
            <a:r>
              <a:rPr b="1" lang="en-GB"/>
              <a:t>Avoid unnecessary</a:t>
            </a:r>
            <a:r>
              <a:rPr lang="en-GB"/>
              <a:t> words.</a:t>
            </a:r>
            <a:endParaRPr/>
          </a:p>
          <a:p>
            <a:pPr indent="-311150" lvl="0" marL="457200" rtl="0" algn="l">
              <a:spcBef>
                <a:spcPts val="1600"/>
              </a:spcBef>
              <a:spcAft>
                <a:spcPts val="1600"/>
              </a:spcAft>
              <a:buSzPts val="1300"/>
              <a:buAutoNum type="arabicPeriod"/>
            </a:pPr>
            <a:r>
              <a:rPr lang="en-GB"/>
              <a:t>How? Compare with references (typically human-produced summaries.)</a:t>
            </a:r>
            <a:br>
              <a:rPr lang="en-GB"/>
            </a:br>
            <a:r>
              <a:rPr lang="en-GB"/>
              <a:t>Evaluating similarity: </a:t>
            </a:r>
            <a:r>
              <a:rPr b="1" lang="en-GB"/>
              <a:t>{Machined Inferenced summary, reference summary(ies)} → Similarity Score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NLP Missions</a:t>
            </a:r>
            <a:endParaRPr/>
          </a:p>
        </p:txBody>
      </p:sp>
      <p:sp>
        <p:nvSpPr>
          <p:cNvPr id="135" name="Google Shape;135;p1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Machine Translation</a:t>
            </a:r>
            <a:endParaRPr/>
          </a:p>
          <a:p>
            <a:pPr indent="-311150" lvl="0" marL="457200" rtl="0" algn="l">
              <a:spcBef>
                <a:spcPts val="1600"/>
              </a:spcBef>
              <a:spcAft>
                <a:spcPts val="0"/>
              </a:spcAft>
              <a:buSzPts val="1300"/>
              <a:buChar char="●"/>
            </a:pPr>
            <a:r>
              <a:rPr lang="en-GB"/>
              <a:t>Paragraph Summarization</a:t>
            </a:r>
            <a:endParaRPr/>
          </a:p>
          <a:p>
            <a:pPr indent="-311150" lvl="0" marL="457200" rtl="0" algn="l">
              <a:spcBef>
                <a:spcPts val="1600"/>
              </a:spcBef>
              <a:spcAft>
                <a:spcPts val="0"/>
              </a:spcAft>
              <a:buSzPts val="1300"/>
              <a:buChar char="●"/>
            </a:pPr>
            <a:r>
              <a:rPr lang="en-GB"/>
              <a:t>Recommendation</a:t>
            </a:r>
            <a:endParaRPr/>
          </a:p>
          <a:p>
            <a:pPr indent="-311150" lvl="0" marL="457200" rtl="0" algn="l">
              <a:spcBef>
                <a:spcPts val="1600"/>
              </a:spcBef>
              <a:spcAft>
                <a:spcPts val="0"/>
              </a:spcAft>
              <a:buSzPts val="1300"/>
              <a:buChar char="●"/>
            </a:pPr>
            <a:r>
              <a:rPr lang="en-GB"/>
              <a:t>Natural Language Generation</a:t>
            </a:r>
            <a:endParaRPr/>
          </a:p>
          <a:p>
            <a:pPr indent="-311150" lvl="0" marL="457200" rtl="0" algn="l">
              <a:spcBef>
                <a:spcPts val="1600"/>
              </a:spcBef>
              <a:spcAft>
                <a:spcPts val="0"/>
              </a:spcAft>
              <a:buSzPts val="1300"/>
              <a:buChar char="●"/>
            </a:pPr>
            <a:r>
              <a:rPr lang="en-GB"/>
              <a:t>Question Answering</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2"/>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Measuring Summarization - ROUGE</a:t>
            </a:r>
            <a:endParaRPr/>
          </a:p>
        </p:txBody>
      </p:sp>
      <p:sp>
        <p:nvSpPr>
          <p:cNvPr id="278" name="Google Shape;278;p32"/>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b="1" lang="en-GB"/>
              <a:t>Recall-Oriented Understudy for Gisting Evaluation</a:t>
            </a:r>
            <a:endParaRPr b="1"/>
          </a:p>
          <a:p>
            <a:pPr indent="0" lvl="0" marL="0" rtl="0" algn="l">
              <a:spcBef>
                <a:spcPts val="1600"/>
              </a:spcBef>
              <a:spcAft>
                <a:spcPts val="0"/>
              </a:spcAft>
              <a:buNone/>
            </a:pPr>
            <a:r>
              <a:rPr lang="en-GB"/>
              <a:t>ROUGE-N: </a:t>
            </a:r>
            <a:br>
              <a:rPr lang="en-GB"/>
            </a:br>
            <a:r>
              <a:rPr lang="en-GB"/>
              <a:t>	Evaluating Reference summaries.</a:t>
            </a:r>
            <a:endParaRPr/>
          </a:p>
          <a:p>
            <a:pPr indent="0" lvl="0" marL="0" rtl="0" algn="l">
              <a:spcBef>
                <a:spcPts val="1600"/>
              </a:spcBef>
              <a:spcAft>
                <a:spcPts val="0"/>
              </a:spcAft>
              <a:buNone/>
            </a:pPr>
            <a:r>
              <a:rPr lang="en-GB"/>
              <a:t>ROUGE-L: </a:t>
            </a:r>
            <a:br>
              <a:rPr lang="en-GB"/>
            </a:br>
            <a:r>
              <a:rPr lang="en-GB"/>
              <a:t>	Sentence level Structure Similarity &amp; Longest co-occurring in Sequence n-grams.</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GB"/>
              <a:t>We care more about Recall!</a:t>
            </a:r>
            <a:endParaRPr/>
          </a:p>
          <a:p>
            <a:pPr indent="457200" lvl="0" marL="0" rtl="0" algn="l">
              <a:spcBef>
                <a:spcPts val="160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 stands for N-grams, </a:t>
            </a:r>
            <a:r>
              <a:rPr lang="en-GB" sz="1050">
                <a:solidFill>
                  <a:srgbClr val="202122"/>
                </a:solidFill>
                <a:highlight>
                  <a:srgbClr val="FFFFFF"/>
                </a:highlight>
                <a:latin typeface="Arial"/>
                <a:ea typeface="Arial"/>
                <a:cs typeface="Arial"/>
                <a:sym typeface="Arial"/>
              </a:rPr>
              <a:t>ROUGE-1 Example:</a:t>
            </a:r>
            <a:endParaRPr sz="1050">
              <a:solidFill>
                <a:srgbClr val="202122"/>
              </a:solidFill>
              <a:highlight>
                <a:srgbClr val="FFFFFF"/>
              </a:highlight>
              <a:latin typeface="Arial"/>
              <a:ea typeface="Arial"/>
              <a:cs typeface="Arial"/>
              <a:sym typeface="Arial"/>
            </a:endParaRPr>
          </a:p>
          <a:p>
            <a:pPr indent="0" lvl="0" marL="0" rtl="0" algn="l">
              <a:spcBef>
                <a:spcPts val="1600"/>
              </a:spcBef>
              <a:spcAft>
                <a:spcPts val="0"/>
              </a:spcAft>
              <a:buNone/>
            </a:pPr>
            <a:r>
              <a:rPr b="1" lang="en-GB"/>
              <a:t>Summary Candidate</a:t>
            </a:r>
            <a:r>
              <a:rPr lang="en-GB"/>
              <a:t>: 	Happy dog and park dog walk park park</a:t>
            </a:r>
            <a:endParaRPr/>
          </a:p>
          <a:p>
            <a:pPr indent="0" lvl="0" marL="0" rtl="0" algn="l">
              <a:spcBef>
                <a:spcPts val="1600"/>
              </a:spcBef>
              <a:spcAft>
                <a:spcPts val="0"/>
              </a:spcAft>
              <a:buNone/>
            </a:pPr>
            <a:r>
              <a:rPr b="1" lang="en-GB"/>
              <a:t>Reference</a:t>
            </a:r>
            <a:r>
              <a:rPr lang="en-GB"/>
              <a:t> 1: 			The dog is happy in the park</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GB"/>
              <a:t>Unigram recall = 3/7</a:t>
            </a:r>
            <a:endParaRPr/>
          </a:p>
          <a:p>
            <a:pPr indent="0" lvl="0" marL="0" rtl="0" algn="l">
              <a:spcBef>
                <a:spcPts val="1600"/>
              </a:spcBef>
              <a:spcAft>
                <a:spcPts val="1600"/>
              </a:spcAft>
              <a:buNone/>
            </a:pPr>
            <a:r>
              <a:rPr lang="en-GB"/>
              <a:t>p.s. Same process can be applied to Bigram, Trigram, </a:t>
            </a:r>
            <a:r>
              <a:rPr lang="en-GB" sz="1200">
                <a:solidFill>
                  <a:srgbClr val="222222"/>
                </a:solidFill>
                <a:highlight>
                  <a:srgbClr val="FFFFFF"/>
                </a:highlight>
                <a:latin typeface="Arial"/>
                <a:ea typeface="Arial"/>
                <a:cs typeface="Arial"/>
                <a:sym typeface="Arial"/>
              </a:rPr>
              <a:t>Quad</a:t>
            </a:r>
            <a:r>
              <a:rPr lang="en-GB"/>
              <a:t>gram…. precision.</a:t>
            </a:r>
            <a:endParaRPr/>
          </a:p>
        </p:txBody>
      </p:sp>
      <p:sp>
        <p:nvSpPr>
          <p:cNvPr id="284" name="Google Shape;284;p33"/>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Measuring Summarization - ROUGE-N</a:t>
            </a:r>
            <a:endParaRPr/>
          </a:p>
        </p:txBody>
      </p:sp>
      <p:graphicFrame>
        <p:nvGraphicFramePr>
          <p:cNvPr id="285" name="Google Shape;285;p33"/>
          <p:cNvGraphicFramePr/>
          <p:nvPr/>
        </p:nvGraphicFramePr>
        <p:xfrm>
          <a:off x="6104600" y="1800200"/>
          <a:ext cx="3000000" cy="3000000"/>
        </p:xfrm>
        <a:graphic>
          <a:graphicData uri="http://schemas.openxmlformats.org/drawingml/2006/table">
            <a:tbl>
              <a:tblPr>
                <a:noFill/>
                <a:tableStyleId>{AFF77987-5216-40E9-B13A-3F6A184F41A0}</a:tableStyleId>
              </a:tblPr>
              <a:tblGrid>
                <a:gridCol w="729075"/>
                <a:gridCol w="590950"/>
                <a:gridCol w="505325"/>
              </a:tblGrid>
              <a:tr h="408475">
                <a:tc>
                  <a:txBody>
                    <a:bodyPr/>
                    <a:lstStyle/>
                    <a:p>
                      <a:pPr indent="0" lvl="0" marL="0" rtl="0" algn="l">
                        <a:spcBef>
                          <a:spcPts val="0"/>
                        </a:spcBef>
                        <a:spcAft>
                          <a:spcPts val="0"/>
                        </a:spcAft>
                        <a:buNone/>
                      </a:pPr>
                      <a:r>
                        <a:rPr lang="en-GB">
                          <a:latin typeface="Calibri"/>
                          <a:ea typeface="Calibri"/>
                          <a:cs typeface="Calibri"/>
                          <a:sym typeface="Calibri"/>
                        </a:rPr>
                        <a:t>the</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2</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F</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r h="408475">
                <a:tc>
                  <a:txBody>
                    <a:bodyPr/>
                    <a:lstStyle/>
                    <a:p>
                      <a:pPr indent="0" lvl="0" marL="0" rtl="0" algn="l">
                        <a:spcBef>
                          <a:spcPts val="0"/>
                        </a:spcBef>
                        <a:spcAft>
                          <a:spcPts val="0"/>
                        </a:spcAft>
                        <a:buNone/>
                      </a:pPr>
                      <a:r>
                        <a:rPr lang="en-GB">
                          <a:latin typeface="Calibri"/>
                          <a:ea typeface="Calibri"/>
                          <a:cs typeface="Calibri"/>
                          <a:sym typeface="Calibri"/>
                        </a:rPr>
                        <a:t>dog</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1</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solidFill>
                            <a:srgbClr val="980000"/>
                          </a:solidFill>
                          <a:latin typeface="Calibri"/>
                          <a:ea typeface="Calibri"/>
                          <a:cs typeface="Calibri"/>
                          <a:sym typeface="Calibri"/>
                        </a:rPr>
                        <a:t>T</a:t>
                      </a:r>
                      <a:endParaRPr>
                        <a:solidFill>
                          <a:srgbClr val="980000"/>
                        </a:solidFill>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r h="408475">
                <a:tc>
                  <a:txBody>
                    <a:bodyPr/>
                    <a:lstStyle/>
                    <a:p>
                      <a:pPr indent="0" lvl="0" marL="0" rtl="0" algn="l">
                        <a:spcBef>
                          <a:spcPts val="0"/>
                        </a:spcBef>
                        <a:spcAft>
                          <a:spcPts val="0"/>
                        </a:spcAft>
                        <a:buNone/>
                      </a:pPr>
                      <a:r>
                        <a:rPr lang="en-GB">
                          <a:latin typeface="Calibri"/>
                          <a:ea typeface="Calibri"/>
                          <a:cs typeface="Calibri"/>
                          <a:sym typeface="Calibri"/>
                        </a:rPr>
                        <a:t>is</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1</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F</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r h="408475">
                <a:tc>
                  <a:txBody>
                    <a:bodyPr/>
                    <a:lstStyle/>
                    <a:p>
                      <a:pPr indent="0" lvl="0" marL="0" rtl="0" algn="l">
                        <a:spcBef>
                          <a:spcPts val="0"/>
                        </a:spcBef>
                        <a:spcAft>
                          <a:spcPts val="0"/>
                        </a:spcAft>
                        <a:buNone/>
                      </a:pPr>
                      <a:r>
                        <a:rPr lang="en-GB">
                          <a:latin typeface="Calibri"/>
                          <a:ea typeface="Calibri"/>
                          <a:cs typeface="Calibri"/>
                          <a:sym typeface="Calibri"/>
                        </a:rPr>
                        <a:t>happy</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1</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solidFill>
                            <a:srgbClr val="980000"/>
                          </a:solidFill>
                          <a:latin typeface="Calibri"/>
                          <a:ea typeface="Calibri"/>
                          <a:cs typeface="Calibri"/>
                          <a:sym typeface="Calibri"/>
                        </a:rPr>
                        <a:t>T</a:t>
                      </a:r>
                      <a:endParaRPr>
                        <a:solidFill>
                          <a:srgbClr val="980000"/>
                        </a:solidFill>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r h="408475">
                <a:tc>
                  <a:txBody>
                    <a:bodyPr/>
                    <a:lstStyle/>
                    <a:p>
                      <a:pPr indent="0" lvl="0" marL="0" rtl="0" algn="l">
                        <a:spcBef>
                          <a:spcPts val="0"/>
                        </a:spcBef>
                        <a:spcAft>
                          <a:spcPts val="0"/>
                        </a:spcAft>
                        <a:buNone/>
                      </a:pPr>
                      <a:r>
                        <a:rPr lang="en-GB">
                          <a:latin typeface="Calibri"/>
                          <a:ea typeface="Calibri"/>
                          <a:cs typeface="Calibri"/>
                          <a:sym typeface="Calibri"/>
                        </a:rPr>
                        <a:t>in</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1</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F</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r h="408475">
                <a:tc>
                  <a:txBody>
                    <a:bodyPr/>
                    <a:lstStyle/>
                    <a:p>
                      <a:pPr indent="0" lvl="0" marL="0" rtl="0" algn="l">
                        <a:spcBef>
                          <a:spcPts val="0"/>
                        </a:spcBef>
                        <a:spcAft>
                          <a:spcPts val="0"/>
                        </a:spcAft>
                        <a:buNone/>
                      </a:pPr>
                      <a:r>
                        <a:rPr lang="en-GB">
                          <a:latin typeface="Calibri"/>
                          <a:ea typeface="Calibri"/>
                          <a:cs typeface="Calibri"/>
                          <a:sym typeface="Calibri"/>
                        </a:rPr>
                        <a:t>park</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Calibri"/>
                          <a:ea typeface="Calibri"/>
                          <a:cs typeface="Calibri"/>
                          <a:sym typeface="Calibri"/>
                        </a:rPr>
                        <a:t>1</a:t>
                      </a:r>
                      <a:endParaRPr>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c>
                  <a:txBody>
                    <a:bodyPr/>
                    <a:lstStyle/>
                    <a:p>
                      <a:pPr indent="0" lvl="0" marL="0" rtl="0" algn="l">
                        <a:spcBef>
                          <a:spcPts val="0"/>
                        </a:spcBef>
                        <a:spcAft>
                          <a:spcPts val="0"/>
                        </a:spcAft>
                        <a:buNone/>
                      </a:pPr>
                      <a:r>
                        <a:rPr lang="en-GB">
                          <a:solidFill>
                            <a:srgbClr val="980000"/>
                          </a:solidFill>
                          <a:latin typeface="Calibri"/>
                          <a:ea typeface="Calibri"/>
                          <a:cs typeface="Calibri"/>
                          <a:sym typeface="Calibri"/>
                        </a:rPr>
                        <a:t>T</a:t>
                      </a:r>
                      <a:endParaRPr>
                        <a:solidFill>
                          <a:srgbClr val="980000"/>
                        </a:solidFill>
                        <a:latin typeface="Calibri"/>
                        <a:ea typeface="Calibri"/>
                        <a:cs typeface="Calibri"/>
                        <a:sym typeface="Calibri"/>
                      </a:endParaRPr>
                    </a:p>
                  </a:txBody>
                  <a:tcPr marT="91425" marB="91425" marR="91425" marL="91425">
                    <a:lnL cap="flat" cmpd="sng" w="9525">
                      <a:solidFill>
                        <a:srgbClr val="E6B8AF"/>
                      </a:solidFill>
                      <a:prstDash val="solid"/>
                      <a:round/>
                      <a:headEnd len="sm" w="sm" type="none"/>
                      <a:tailEnd len="sm" w="sm" type="none"/>
                    </a:lnL>
                    <a:lnR cap="flat" cmpd="sng" w="9525">
                      <a:solidFill>
                        <a:srgbClr val="E6B8AF"/>
                      </a:solidFill>
                      <a:prstDash val="solid"/>
                      <a:round/>
                      <a:headEnd len="sm" w="sm" type="none"/>
                      <a:tailEnd len="sm" w="sm" type="none"/>
                    </a:lnR>
                    <a:lnT cap="flat" cmpd="sng" w="9525">
                      <a:solidFill>
                        <a:srgbClr val="E6B8AF"/>
                      </a:solidFill>
                      <a:prstDash val="solid"/>
                      <a:round/>
                      <a:headEnd len="sm" w="sm" type="none"/>
                      <a:tailEnd len="sm" w="sm" type="none"/>
                    </a:lnT>
                    <a:lnB cap="flat" cmpd="sng" w="9525">
                      <a:solidFill>
                        <a:srgbClr val="E6B8AF"/>
                      </a:solidFill>
                      <a:prstDash val="solid"/>
                      <a:round/>
                      <a:headEnd len="sm" w="sm" type="none"/>
                      <a:tailEnd len="sm" w="sm" type="none"/>
                    </a:lnB>
                  </a:tcPr>
                </a:tc>
              </a:tr>
            </a:tbl>
          </a:graphicData>
        </a:graphic>
      </p:graphicFrame>
      <p:cxnSp>
        <p:nvCxnSpPr>
          <p:cNvPr id="286" name="Google Shape;286;p33"/>
          <p:cNvCxnSpPr/>
          <p:nvPr/>
        </p:nvCxnSpPr>
        <p:spPr>
          <a:xfrm>
            <a:off x="2735350" y="3182725"/>
            <a:ext cx="3280800" cy="0"/>
          </a:xfrm>
          <a:prstGeom prst="straightConnector1">
            <a:avLst/>
          </a:prstGeom>
          <a:noFill/>
          <a:ln cap="flat" cmpd="sng" w="28575">
            <a:solidFill>
              <a:srgbClr val="E6B8AF"/>
            </a:solidFill>
            <a:prstDash val="solid"/>
            <a:round/>
            <a:headEnd len="med" w="med"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Measuring Summarization - ROUGE-L</a:t>
            </a:r>
            <a:endParaRPr/>
          </a:p>
        </p:txBody>
      </p:sp>
      <p:sp>
        <p:nvSpPr>
          <p:cNvPr id="292" name="Google Shape;292;p3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 stands for Longest common subsequence problem (LSC)</a:t>
            </a:r>
            <a:endParaRPr/>
          </a:p>
          <a:p>
            <a:pPr indent="0" lvl="0" marL="3200400" rtl="0" algn="l">
              <a:spcBef>
                <a:spcPts val="1600"/>
              </a:spcBef>
              <a:spcAft>
                <a:spcPts val="0"/>
              </a:spcAft>
              <a:buNone/>
            </a:pPr>
            <a:r>
              <a:rPr lang="en-GB"/>
              <a:t>LCS score of the union longest common subsequence between reference sentence Xand candidate summary Y.</a:t>
            </a:r>
            <a:endParaRPr/>
          </a:p>
          <a:p>
            <a:pPr indent="0" lvl="0" marL="3200400" rtl="0" algn="l">
              <a:spcBef>
                <a:spcPts val="1600"/>
              </a:spcBef>
              <a:spcAft>
                <a:spcPts val="0"/>
              </a:spcAft>
              <a:buNone/>
            </a:pPr>
            <a:r>
              <a:rPr lang="en-GB"/>
              <a:t>Recall</a:t>
            </a:r>
            <a:endParaRPr/>
          </a:p>
          <a:p>
            <a:pPr indent="0" lvl="0" marL="3200400" rtl="0" algn="l">
              <a:spcBef>
                <a:spcPts val="1600"/>
              </a:spcBef>
              <a:spcAft>
                <a:spcPts val="0"/>
              </a:spcAft>
              <a:buNone/>
            </a:pPr>
            <a:r>
              <a:rPr lang="en-GB"/>
              <a:t>Precision</a:t>
            </a:r>
            <a:endParaRPr/>
          </a:p>
          <a:p>
            <a:pPr indent="0" lvl="0" marL="3200400" rtl="0" algn="l">
              <a:spcBef>
                <a:spcPts val="1600"/>
              </a:spcBef>
              <a:spcAft>
                <a:spcPts val="0"/>
              </a:spcAft>
              <a:buNone/>
            </a:pPr>
            <a:r>
              <a:rPr lang="en-GB"/>
              <a:t>LCS-based F-measure = ROUGE-L</a:t>
            </a:r>
            <a:endParaRPr/>
          </a:p>
          <a:p>
            <a:pPr indent="0" lvl="0" marL="3200400" rtl="0" algn="l">
              <a:spcBef>
                <a:spcPts val="800"/>
              </a:spcBef>
              <a:spcAft>
                <a:spcPts val="0"/>
              </a:spcAft>
              <a:buNone/>
            </a:pPr>
            <a:r>
              <a:rPr lang="en-GB"/>
              <a:t>Beta chosen &amp; fixed.</a:t>
            </a:r>
            <a:endParaRPr/>
          </a:p>
          <a:p>
            <a:pPr indent="0" lvl="0" marL="3200400" rtl="0" algn="l">
              <a:spcBef>
                <a:spcPts val="800"/>
              </a:spcBef>
              <a:spcAft>
                <a:spcPts val="0"/>
              </a:spcAft>
              <a:buNone/>
            </a:pPr>
            <a:r>
              <a:t/>
            </a:r>
            <a:endParaRPr/>
          </a:p>
          <a:p>
            <a:pPr indent="0" lvl="0" marL="0" rtl="0" algn="l">
              <a:spcBef>
                <a:spcPts val="1600"/>
              </a:spcBef>
              <a:spcAft>
                <a:spcPts val="1600"/>
              </a:spcAft>
              <a:buNone/>
            </a:pPr>
            <a:r>
              <a:t/>
            </a:r>
            <a:endParaRPr/>
          </a:p>
        </p:txBody>
      </p:sp>
      <p:pic>
        <p:nvPicPr>
          <p:cNvPr id="293" name="Google Shape;293;p34"/>
          <p:cNvPicPr preferRelativeResize="0"/>
          <p:nvPr/>
        </p:nvPicPr>
        <p:blipFill rotWithShape="1">
          <a:blip r:embed="rId3">
            <a:alphaModFix/>
          </a:blip>
          <a:srcRect b="0" l="10801" r="0" t="0"/>
          <a:stretch/>
        </p:blipFill>
        <p:spPr>
          <a:xfrm>
            <a:off x="996525" y="2355525"/>
            <a:ext cx="2831275" cy="22369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Ranking quality</a:t>
            </a:r>
            <a:endParaRPr/>
          </a:p>
        </p:txBody>
      </p:sp>
      <p:sp>
        <p:nvSpPr>
          <p:cNvPr id="299" name="Google Shape;299;p3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Objective:</a:t>
            </a:r>
            <a:endParaRPr/>
          </a:p>
          <a:p>
            <a:pPr indent="-311150" lvl="0" marL="457200" rtl="0" algn="l">
              <a:spcBef>
                <a:spcPts val="1600"/>
              </a:spcBef>
              <a:spcAft>
                <a:spcPts val="0"/>
              </a:spcAft>
              <a:buSzPts val="1300"/>
              <a:buAutoNum type="arabicPeriod"/>
            </a:pPr>
            <a:r>
              <a:rPr b="1" lang="en-GB"/>
              <a:t>Documents ranking</a:t>
            </a:r>
            <a:r>
              <a:rPr lang="en-GB"/>
              <a:t> monotonic w.r.t </a:t>
            </a:r>
            <a:r>
              <a:rPr b="1" lang="en-GB"/>
              <a:t>D</a:t>
            </a:r>
            <a:r>
              <a:rPr b="1" lang="en-GB"/>
              <a:t>ocuments relevance</a:t>
            </a:r>
            <a:br>
              <a:rPr lang="en-GB"/>
            </a:br>
            <a:r>
              <a:rPr lang="en-GB"/>
              <a:t>Aka: </a:t>
            </a:r>
            <a:r>
              <a:rPr b="1" lang="en-GB"/>
              <a:t>Highly relevant documents → Higher rank</a:t>
            </a:r>
            <a:endParaRPr b="1"/>
          </a:p>
          <a:p>
            <a:pPr indent="-311150" lvl="0" marL="457200" rtl="0" algn="l">
              <a:spcBef>
                <a:spcPts val="1600"/>
              </a:spcBef>
              <a:spcAft>
                <a:spcPts val="0"/>
              </a:spcAft>
              <a:buSzPts val="1300"/>
              <a:buAutoNum type="arabicPeriod"/>
            </a:pPr>
            <a:r>
              <a:rPr lang="en-GB"/>
              <a:t>U</a:t>
            </a:r>
            <a:r>
              <a:rPr lang="en-GB"/>
              <a:t>sefulness: </a:t>
            </a:r>
            <a:br>
              <a:rPr lang="en-GB"/>
            </a:br>
            <a:r>
              <a:rPr b="1" lang="en-GB"/>
              <a:t>Highly relevant documents &gt; marginally relevant documents &gt;&gt;&gt; non-relevant documents.</a:t>
            </a:r>
            <a:endParaRPr b="1"/>
          </a:p>
          <a:p>
            <a:pPr indent="0" lvl="0" marL="0" rtl="0" algn="l">
              <a:spcBef>
                <a:spcPts val="1600"/>
              </a:spcBef>
              <a:spcAft>
                <a:spcPts val="1600"/>
              </a:spcAft>
              <a:buNone/>
            </a:pPr>
            <a:r>
              <a:rPr lang="en-GB"/>
              <a:t>TODO: Recall / Precision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Ranking quality - CG</a:t>
            </a:r>
            <a:endParaRPr/>
          </a:p>
        </p:txBody>
      </p:sp>
      <p:sp>
        <p:nvSpPr>
          <p:cNvPr id="305" name="Google Shape;305;p3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b="1" lang="en-GB"/>
              <a:t>Cumulative Gain</a:t>
            </a:r>
            <a:r>
              <a:rPr lang="en-GB"/>
              <a:t> (without discounting)</a:t>
            </a:r>
            <a:br>
              <a:rPr lang="en-GB"/>
            </a:br>
            <a:r>
              <a:rPr lang="en-GB"/>
              <a:t>Sum of the graded relevance values for the search result list.</a:t>
            </a:r>
            <a:endParaRPr/>
          </a:p>
          <a:p>
            <a:pPr indent="457200" lvl="0" marL="0" rtl="0" algn="l">
              <a:spcBef>
                <a:spcPts val="1600"/>
              </a:spcBef>
              <a:spcAft>
                <a:spcPts val="0"/>
              </a:spcAft>
              <a:buNone/>
            </a:pPr>
            <a:r>
              <a:t/>
            </a:r>
            <a:endParaRPr/>
          </a:p>
          <a:p>
            <a:pPr indent="0" lvl="0" marL="0" rtl="0" algn="l">
              <a:spcBef>
                <a:spcPts val="1600"/>
              </a:spcBef>
              <a:spcAft>
                <a:spcPts val="0"/>
              </a:spcAft>
              <a:buNone/>
            </a:pPr>
            <a:r>
              <a:rPr b="1" lang="en-GB"/>
              <a:t>Graded relevance</a:t>
            </a:r>
            <a:r>
              <a:rPr lang="en-GB"/>
              <a:t> at position </a:t>
            </a:r>
            <a:r>
              <a:rPr b="1" i="1" lang="en-GB"/>
              <a:t>i</a:t>
            </a:r>
            <a:r>
              <a:rPr lang="en-GB"/>
              <a:t>.</a:t>
            </a:r>
            <a:endParaRPr/>
          </a:p>
          <a:p>
            <a:pPr indent="0" lvl="0" marL="0" rtl="0" algn="l">
              <a:spcBef>
                <a:spcPts val="1600"/>
              </a:spcBef>
              <a:spcAft>
                <a:spcPts val="1600"/>
              </a:spcAft>
              <a:buNone/>
            </a:pPr>
            <a:r>
              <a:rPr b="1" lang="en-GB"/>
              <a:t>Cumulative Gain </a:t>
            </a:r>
            <a:r>
              <a:rPr lang="en-GB"/>
              <a:t>up to position </a:t>
            </a:r>
            <a:r>
              <a:rPr b="1" lang="en-GB"/>
              <a:t>p</a:t>
            </a:r>
            <a:r>
              <a:rPr lang="en-GB"/>
              <a:t>.</a:t>
            </a:r>
            <a:endParaRPr/>
          </a:p>
        </p:txBody>
      </p:sp>
      <p:grpSp>
        <p:nvGrpSpPr>
          <p:cNvPr id="306" name="Google Shape;306;p36"/>
          <p:cNvGrpSpPr/>
          <p:nvPr/>
        </p:nvGrpSpPr>
        <p:grpSpPr>
          <a:xfrm>
            <a:off x="3509425" y="3072350"/>
            <a:ext cx="4180650" cy="1207975"/>
            <a:chOff x="3128425" y="3072350"/>
            <a:chExt cx="4180650" cy="1207975"/>
          </a:xfrm>
        </p:grpSpPr>
        <p:pic>
          <p:nvPicPr>
            <p:cNvPr id="307" name="Google Shape;307;p36"/>
            <p:cNvPicPr preferRelativeResize="0"/>
            <p:nvPr/>
          </p:nvPicPr>
          <p:blipFill>
            <a:blip r:embed="rId3">
              <a:alphaModFix/>
            </a:blip>
            <a:stretch>
              <a:fillRect/>
            </a:stretch>
          </p:blipFill>
          <p:spPr>
            <a:xfrm>
              <a:off x="3128425" y="3398775"/>
              <a:ext cx="1900987" cy="881550"/>
            </a:xfrm>
            <a:prstGeom prst="rect">
              <a:avLst/>
            </a:prstGeom>
            <a:noFill/>
            <a:ln>
              <a:noFill/>
            </a:ln>
          </p:spPr>
        </p:pic>
        <p:pic>
          <p:nvPicPr>
            <p:cNvPr id="308" name="Google Shape;308;p36"/>
            <p:cNvPicPr preferRelativeResize="0"/>
            <p:nvPr/>
          </p:nvPicPr>
          <p:blipFill rotWithShape="1">
            <a:blip r:embed="rId4">
              <a:alphaModFix/>
            </a:blip>
            <a:srcRect b="0" l="0" r="66996" t="0"/>
            <a:stretch/>
          </p:blipFill>
          <p:spPr>
            <a:xfrm>
              <a:off x="4606100" y="3072350"/>
              <a:ext cx="524298" cy="371500"/>
            </a:xfrm>
            <a:prstGeom prst="rect">
              <a:avLst/>
            </a:prstGeom>
            <a:noFill/>
            <a:ln>
              <a:noFill/>
            </a:ln>
          </p:spPr>
        </p:pic>
        <p:sp>
          <p:nvSpPr>
            <p:cNvPr id="309" name="Google Shape;309;p36"/>
            <p:cNvSpPr txBox="1"/>
            <p:nvPr/>
          </p:nvSpPr>
          <p:spPr>
            <a:xfrm>
              <a:off x="5237875" y="3072350"/>
              <a:ext cx="2071200" cy="37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300">
                  <a:solidFill>
                    <a:schemeClr val="dk2"/>
                  </a:solidFill>
                  <a:latin typeface="Calibri"/>
                  <a:ea typeface="Calibri"/>
                  <a:cs typeface="Calibri"/>
                  <a:sym typeface="Calibri"/>
                </a:rPr>
                <a:t>(Can be provided by users.)</a:t>
              </a:r>
              <a:endParaRPr>
                <a:latin typeface="Calibri"/>
                <a:ea typeface="Calibri"/>
                <a:cs typeface="Calibri"/>
                <a:sym typeface="Calibri"/>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Ranking quality - CG</a:t>
            </a:r>
            <a:endParaRPr/>
          </a:p>
        </p:txBody>
      </p:sp>
      <p:sp>
        <p:nvSpPr>
          <p:cNvPr id="315" name="Google Shape;315;p37"/>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b="1" lang="en-GB"/>
              <a:t>Cumulative Gain</a:t>
            </a:r>
            <a:r>
              <a:rPr lang="en-GB"/>
              <a:t> (without discounting)</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grpSp>
        <p:nvGrpSpPr>
          <p:cNvPr id="316" name="Google Shape;316;p37"/>
          <p:cNvGrpSpPr/>
          <p:nvPr/>
        </p:nvGrpSpPr>
        <p:grpSpPr>
          <a:xfrm>
            <a:off x="819150" y="3230750"/>
            <a:ext cx="4180650" cy="1207975"/>
            <a:chOff x="3763200" y="3072350"/>
            <a:chExt cx="4180650" cy="1207975"/>
          </a:xfrm>
        </p:grpSpPr>
        <p:pic>
          <p:nvPicPr>
            <p:cNvPr id="317" name="Google Shape;317;p37"/>
            <p:cNvPicPr preferRelativeResize="0"/>
            <p:nvPr/>
          </p:nvPicPr>
          <p:blipFill>
            <a:blip r:embed="rId3">
              <a:alphaModFix/>
            </a:blip>
            <a:stretch>
              <a:fillRect/>
            </a:stretch>
          </p:blipFill>
          <p:spPr>
            <a:xfrm>
              <a:off x="3763200" y="3398775"/>
              <a:ext cx="1900987" cy="881550"/>
            </a:xfrm>
            <a:prstGeom prst="rect">
              <a:avLst/>
            </a:prstGeom>
            <a:noFill/>
            <a:ln>
              <a:noFill/>
            </a:ln>
          </p:spPr>
        </p:pic>
        <p:pic>
          <p:nvPicPr>
            <p:cNvPr id="318" name="Google Shape;318;p37"/>
            <p:cNvPicPr preferRelativeResize="0"/>
            <p:nvPr/>
          </p:nvPicPr>
          <p:blipFill rotWithShape="1">
            <a:blip r:embed="rId4">
              <a:alphaModFix/>
            </a:blip>
            <a:srcRect b="0" l="0" r="66996" t="0"/>
            <a:stretch/>
          </p:blipFill>
          <p:spPr>
            <a:xfrm>
              <a:off x="5240875" y="3072350"/>
              <a:ext cx="524298" cy="371500"/>
            </a:xfrm>
            <a:prstGeom prst="rect">
              <a:avLst/>
            </a:prstGeom>
            <a:noFill/>
            <a:ln>
              <a:noFill/>
            </a:ln>
          </p:spPr>
        </p:pic>
        <p:sp>
          <p:nvSpPr>
            <p:cNvPr id="319" name="Google Shape;319;p37"/>
            <p:cNvSpPr txBox="1"/>
            <p:nvPr/>
          </p:nvSpPr>
          <p:spPr>
            <a:xfrm>
              <a:off x="5872650" y="3072350"/>
              <a:ext cx="2071200" cy="37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300">
                  <a:solidFill>
                    <a:schemeClr val="dk2"/>
                  </a:solidFill>
                  <a:latin typeface="Calibri"/>
                  <a:ea typeface="Calibri"/>
                  <a:cs typeface="Calibri"/>
                  <a:sym typeface="Calibri"/>
                </a:rPr>
                <a:t>(Can be provided by users.)</a:t>
              </a:r>
              <a:endParaRPr>
                <a:latin typeface="Calibri"/>
                <a:ea typeface="Calibri"/>
                <a:cs typeface="Calibri"/>
                <a:sym typeface="Calibri"/>
              </a:endParaRPr>
            </a:p>
          </p:txBody>
        </p:sp>
      </p:grpSp>
      <p:graphicFrame>
        <p:nvGraphicFramePr>
          <p:cNvPr id="320" name="Google Shape;320;p37"/>
          <p:cNvGraphicFramePr/>
          <p:nvPr/>
        </p:nvGraphicFramePr>
        <p:xfrm>
          <a:off x="5385950" y="1612163"/>
          <a:ext cx="3000000" cy="3000000"/>
        </p:xfrm>
        <a:graphic>
          <a:graphicData uri="http://schemas.openxmlformats.org/drawingml/2006/table">
            <a:tbl>
              <a:tblPr>
                <a:noFill/>
                <a:tableStyleId>{AFF77987-5216-40E9-B13A-3F6A184F41A0}</a:tableStyleId>
              </a:tblPr>
              <a:tblGrid>
                <a:gridCol w="1546325"/>
                <a:gridCol w="1392575"/>
              </a:tblGrid>
              <a:tr h="100000">
                <a:tc>
                  <a:txBody>
                    <a:bodyPr/>
                    <a:lstStyle/>
                    <a:p>
                      <a:pPr indent="0" lvl="0" marL="0" rtl="0" algn="l">
                        <a:lnSpc>
                          <a:spcPct val="100000"/>
                        </a:lnSpc>
                        <a:spcBef>
                          <a:spcPts val="0"/>
                        </a:spcBef>
                        <a:spcAft>
                          <a:spcPts val="0"/>
                        </a:spcAft>
                        <a:buNone/>
                      </a:pPr>
                      <a:r>
                        <a:rPr b="1" lang="en-GB" sz="1300">
                          <a:solidFill>
                            <a:schemeClr val="dk2"/>
                          </a:solidFill>
                          <a:latin typeface="Calibri"/>
                          <a:ea typeface="Calibri"/>
                          <a:cs typeface="Calibri"/>
                          <a:sym typeface="Calibri"/>
                        </a:rPr>
                        <a:t>Ranking list</a:t>
                      </a:r>
                      <a:endParaRPr/>
                    </a:p>
                  </a:txBody>
                  <a:tcPr marT="91425" marB="91425" marR="91425" marL="91425" anchor="ctr"/>
                </a:tc>
                <a:tc>
                  <a:txBody>
                    <a:bodyPr/>
                    <a:lstStyle/>
                    <a:p>
                      <a:pPr indent="0" lvl="0" marL="0" rtl="0" algn="l">
                        <a:lnSpc>
                          <a:spcPct val="100000"/>
                        </a:lnSpc>
                        <a:spcBef>
                          <a:spcPts val="0"/>
                        </a:spcBef>
                        <a:spcAft>
                          <a:spcPts val="0"/>
                        </a:spcAft>
                        <a:buNone/>
                      </a:pPr>
                      <a:r>
                        <a:rPr b="1" lang="en-GB" sz="1300">
                          <a:solidFill>
                            <a:schemeClr val="dk2"/>
                          </a:solidFill>
                          <a:latin typeface="Calibri"/>
                          <a:ea typeface="Calibri"/>
                          <a:cs typeface="Calibri"/>
                          <a:sym typeface="Calibri"/>
                        </a:rPr>
                        <a:t>Rele</a:t>
                      </a:r>
                      <a:r>
                        <a:rPr b="1" lang="en-GB" sz="1300">
                          <a:solidFill>
                            <a:schemeClr val="dk2"/>
                          </a:solidFill>
                          <a:latin typeface="Calibri"/>
                          <a:ea typeface="Calibri"/>
                          <a:cs typeface="Calibri"/>
                          <a:sym typeface="Calibri"/>
                        </a:rPr>
                        <a:t>vance Score</a:t>
                      </a:r>
                      <a:endParaRPr/>
                    </a:p>
                  </a:txBody>
                  <a:tcPr marT="91425" marB="91425" marR="91425" marL="91425" anchor="ctr"/>
                </a:tc>
              </a:tr>
              <a:tr h="539550">
                <a:tc>
                  <a:txBody>
                    <a:bodyPr/>
                    <a:lstStyle/>
                    <a:p>
                      <a:pPr indent="0" lvl="0" marL="0" marR="0" rtl="0" algn="l">
                        <a:lnSpc>
                          <a:spcPct val="100000"/>
                        </a:lnSpc>
                        <a:spcBef>
                          <a:spcPts val="0"/>
                        </a:spcBef>
                        <a:spcAft>
                          <a:spcPts val="0"/>
                        </a:spcAft>
                        <a:buNone/>
                      </a:pPr>
                      <a:r>
                        <a:rPr b="1" lang="en-GB" sz="1300">
                          <a:solidFill>
                            <a:schemeClr val="dk2"/>
                          </a:solidFill>
                          <a:latin typeface="Calibri"/>
                          <a:ea typeface="Calibri"/>
                          <a:cs typeface="Calibri"/>
                          <a:sym typeface="Calibri"/>
                        </a:rPr>
                        <a:t>Donald Trump</a:t>
                      </a:r>
                      <a:endParaRPr b="1" sz="1300">
                        <a:solidFill>
                          <a:schemeClr val="dk2"/>
                        </a:solidFill>
                        <a:latin typeface="Calibri"/>
                        <a:ea typeface="Calibri"/>
                        <a:cs typeface="Calibri"/>
                        <a:sym typeface="Calibri"/>
                      </a:endParaRPr>
                    </a:p>
                  </a:txBody>
                  <a:tcPr marT="91425" marB="91425" marR="91425" marL="91425" anchor="ctr"/>
                </a:tc>
                <a:tc>
                  <a:txBody>
                    <a:bodyPr/>
                    <a:lstStyle/>
                    <a:p>
                      <a:pPr indent="0" lvl="0" marL="0" rtl="0" algn="l">
                        <a:lnSpc>
                          <a:spcPct val="100000"/>
                        </a:lnSpc>
                        <a:spcBef>
                          <a:spcPts val="0"/>
                        </a:spcBef>
                        <a:spcAft>
                          <a:spcPts val="0"/>
                        </a:spcAft>
                        <a:buNone/>
                      </a:pPr>
                      <a:r>
                        <a:rPr lang="en-GB"/>
                        <a:t>10</a:t>
                      </a:r>
                      <a:endParaRPr/>
                    </a:p>
                  </a:txBody>
                  <a:tcPr marT="91425" marB="91425" marR="91425" marL="91425" anchor="ctr"/>
                </a:tc>
              </a:tr>
              <a:tr h="539550">
                <a:tc>
                  <a:txBody>
                    <a:bodyPr/>
                    <a:lstStyle/>
                    <a:p>
                      <a:pPr indent="0" lvl="0" marL="0" marR="0" rtl="0" algn="l">
                        <a:lnSpc>
                          <a:spcPct val="100000"/>
                        </a:lnSpc>
                        <a:spcBef>
                          <a:spcPts val="0"/>
                        </a:spcBef>
                        <a:spcAft>
                          <a:spcPts val="0"/>
                        </a:spcAft>
                        <a:buNone/>
                      </a:pPr>
                      <a:r>
                        <a:rPr b="1" lang="en-GB" sz="1300">
                          <a:solidFill>
                            <a:schemeClr val="dk2"/>
                          </a:solidFill>
                          <a:latin typeface="Calibri"/>
                          <a:ea typeface="Calibri"/>
                          <a:cs typeface="Calibri"/>
                          <a:sym typeface="Calibri"/>
                        </a:rPr>
                        <a:t>Barack Obama</a:t>
                      </a:r>
                      <a:endParaRPr b="1" sz="1300">
                        <a:solidFill>
                          <a:schemeClr val="dk2"/>
                        </a:solidFill>
                        <a:latin typeface="Calibri"/>
                        <a:ea typeface="Calibri"/>
                        <a:cs typeface="Calibri"/>
                        <a:sym typeface="Calibri"/>
                      </a:endParaRPr>
                    </a:p>
                  </a:txBody>
                  <a:tcPr marT="91425" marB="91425" marR="91425" marL="91425" anchor="ctr"/>
                </a:tc>
                <a:tc>
                  <a:txBody>
                    <a:bodyPr/>
                    <a:lstStyle/>
                    <a:p>
                      <a:pPr indent="0" lvl="0" marL="0" rtl="0" algn="l">
                        <a:lnSpc>
                          <a:spcPct val="100000"/>
                        </a:lnSpc>
                        <a:spcBef>
                          <a:spcPts val="0"/>
                        </a:spcBef>
                        <a:spcAft>
                          <a:spcPts val="0"/>
                        </a:spcAft>
                        <a:buNone/>
                      </a:pPr>
                      <a:r>
                        <a:rPr lang="en-GB"/>
                        <a:t>9</a:t>
                      </a:r>
                      <a:endParaRPr/>
                    </a:p>
                  </a:txBody>
                  <a:tcPr marT="91425" marB="91425" marR="91425" marL="91425" anchor="ctr"/>
                </a:tc>
              </a:tr>
              <a:tr h="539550">
                <a:tc>
                  <a:txBody>
                    <a:bodyPr/>
                    <a:lstStyle/>
                    <a:p>
                      <a:pPr indent="0" lvl="0" marL="0" rtl="0" algn="l">
                        <a:lnSpc>
                          <a:spcPct val="100000"/>
                        </a:lnSpc>
                        <a:spcBef>
                          <a:spcPts val="0"/>
                        </a:spcBef>
                        <a:spcAft>
                          <a:spcPts val="0"/>
                        </a:spcAft>
                        <a:buNone/>
                      </a:pPr>
                      <a:r>
                        <a:rPr b="1" lang="en-GB" sz="1300">
                          <a:solidFill>
                            <a:schemeClr val="dk2"/>
                          </a:solidFill>
                          <a:latin typeface="Calibri"/>
                          <a:ea typeface="Calibri"/>
                          <a:cs typeface="Calibri"/>
                          <a:sym typeface="Calibri"/>
                        </a:rPr>
                        <a:t>Margaret Thatcher</a:t>
                      </a:r>
                      <a:endParaRPr b="1" sz="1300">
                        <a:solidFill>
                          <a:schemeClr val="dk2"/>
                        </a:solidFill>
                        <a:latin typeface="Calibri"/>
                        <a:ea typeface="Calibri"/>
                        <a:cs typeface="Calibri"/>
                        <a:sym typeface="Calibri"/>
                      </a:endParaRPr>
                    </a:p>
                  </a:txBody>
                  <a:tcPr marT="91425" marB="91425" marR="91425" marL="91425" anchor="ctr"/>
                </a:tc>
                <a:tc>
                  <a:txBody>
                    <a:bodyPr/>
                    <a:lstStyle/>
                    <a:p>
                      <a:pPr indent="0" lvl="0" marL="0" rtl="0" algn="l">
                        <a:lnSpc>
                          <a:spcPct val="100000"/>
                        </a:lnSpc>
                        <a:spcBef>
                          <a:spcPts val="0"/>
                        </a:spcBef>
                        <a:spcAft>
                          <a:spcPts val="0"/>
                        </a:spcAft>
                        <a:buNone/>
                      </a:pPr>
                      <a:r>
                        <a:rPr lang="en-GB"/>
                        <a:t>-10</a:t>
                      </a:r>
                      <a:endParaRPr/>
                    </a:p>
                  </a:txBody>
                  <a:tcPr marT="91425" marB="91425" marR="91425" marL="91425" anchor="ctr"/>
                </a:tc>
              </a:tr>
              <a:tr h="539550">
                <a:tc>
                  <a:txBody>
                    <a:bodyPr/>
                    <a:lstStyle/>
                    <a:p>
                      <a:pPr indent="0" lvl="0" marL="0" marR="0" rtl="0" algn="l">
                        <a:lnSpc>
                          <a:spcPct val="100000"/>
                        </a:lnSpc>
                        <a:spcBef>
                          <a:spcPts val="0"/>
                        </a:spcBef>
                        <a:spcAft>
                          <a:spcPts val="0"/>
                        </a:spcAft>
                        <a:buNone/>
                      </a:pPr>
                      <a:r>
                        <a:rPr b="1" lang="en-GB" sz="1300">
                          <a:solidFill>
                            <a:schemeClr val="dk2"/>
                          </a:solidFill>
                          <a:latin typeface="Calibri"/>
                          <a:ea typeface="Calibri"/>
                          <a:cs typeface="Calibri"/>
                          <a:sym typeface="Calibri"/>
                        </a:rPr>
                        <a:t>Franklin D. Roosevelt</a:t>
                      </a:r>
                      <a:endParaRPr b="1" sz="1300">
                        <a:solidFill>
                          <a:schemeClr val="dk2"/>
                        </a:solidFill>
                        <a:latin typeface="Calibri"/>
                        <a:ea typeface="Calibri"/>
                        <a:cs typeface="Calibri"/>
                        <a:sym typeface="Calibri"/>
                      </a:endParaRPr>
                    </a:p>
                  </a:txBody>
                  <a:tcPr marT="91425" marB="91425" marR="91425" marL="91425" anchor="ctr"/>
                </a:tc>
                <a:tc>
                  <a:txBody>
                    <a:bodyPr/>
                    <a:lstStyle/>
                    <a:p>
                      <a:pPr indent="0" lvl="0" marL="0" rtl="0" algn="l">
                        <a:lnSpc>
                          <a:spcPct val="100000"/>
                        </a:lnSpc>
                        <a:spcBef>
                          <a:spcPts val="0"/>
                        </a:spcBef>
                        <a:spcAft>
                          <a:spcPts val="0"/>
                        </a:spcAft>
                        <a:buNone/>
                      </a:pPr>
                      <a:r>
                        <a:rPr lang="en-GB"/>
                        <a:t>9</a:t>
                      </a:r>
                      <a:endParaRPr/>
                    </a:p>
                  </a:txBody>
                  <a:tcPr marT="91425" marB="91425" marR="91425" marL="91425" anchor="ctr"/>
                </a:tc>
              </a:tr>
            </a:tbl>
          </a:graphicData>
        </a:graphic>
      </p:graphicFrame>
      <p:sp>
        <p:nvSpPr>
          <p:cNvPr id="321" name="Google Shape;321;p37"/>
          <p:cNvSpPr txBox="1"/>
          <p:nvPr/>
        </p:nvSpPr>
        <p:spPr>
          <a:xfrm>
            <a:off x="5309750" y="4323986"/>
            <a:ext cx="2818200" cy="42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dk2"/>
                </a:solidFill>
                <a:latin typeface="Calibri"/>
                <a:ea typeface="Calibri"/>
                <a:cs typeface="Calibri"/>
                <a:sym typeface="Calibri"/>
              </a:rPr>
              <a:t>Query = “US president”</a:t>
            </a:r>
            <a:endParaRPr b="1" sz="1300">
              <a:solidFill>
                <a:schemeClr val="dk2"/>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Ranking quality - D</a:t>
            </a:r>
            <a:r>
              <a:rPr lang="en-GB"/>
              <a:t>CG</a:t>
            </a:r>
            <a:endParaRPr/>
          </a:p>
        </p:txBody>
      </p:sp>
      <p:sp>
        <p:nvSpPr>
          <p:cNvPr id="327" name="Google Shape;327;p38"/>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b="1" lang="en-GB"/>
              <a:t>Discounted Cumulative Gain</a:t>
            </a:r>
            <a:endParaRPr b="1"/>
          </a:p>
          <a:p>
            <a:pPr indent="0" lvl="0" marL="0" rtl="0" algn="l">
              <a:spcBef>
                <a:spcPts val="1600"/>
              </a:spcBef>
              <a:spcAft>
                <a:spcPts val="0"/>
              </a:spcAft>
              <a:buNone/>
            </a:pPr>
            <a:r>
              <a:t/>
            </a:r>
            <a:endParaRPr b="1"/>
          </a:p>
          <a:p>
            <a:pPr indent="0" lvl="0" marL="0" rtl="0" algn="l">
              <a:spcBef>
                <a:spcPts val="1600"/>
              </a:spcBef>
              <a:spcAft>
                <a:spcPts val="0"/>
              </a:spcAft>
              <a:buNone/>
            </a:pPr>
            <a:r>
              <a:rPr lang="en-GB"/>
              <a:t>Why discounting? </a:t>
            </a:r>
            <a:br>
              <a:rPr lang="en-GB"/>
            </a:br>
            <a:r>
              <a:rPr lang="en-GB"/>
              <a:t>Evaluate the correlation!  </a:t>
            </a:r>
            <a:endParaRPr/>
          </a:p>
          <a:p>
            <a:pPr indent="457200" lvl="0" marL="0" rtl="0" algn="l">
              <a:spcBef>
                <a:spcPts val="1600"/>
              </a:spcBef>
              <a:spcAft>
                <a:spcPts val="0"/>
              </a:spcAft>
              <a:buNone/>
            </a:pPr>
            <a:r>
              <a:rPr b="1" lang="en-GB"/>
              <a:t>[Document relevance  ↔︎  Document rank]</a:t>
            </a:r>
            <a:br>
              <a:rPr lang="en-GB"/>
            </a:br>
            <a:r>
              <a:rPr lang="en-GB"/>
              <a:t>The lower the ranking, the larger the discount.</a:t>
            </a:r>
            <a:endParaRPr/>
          </a:p>
          <a:p>
            <a:pPr indent="0" lvl="0" marL="0" rtl="0" algn="l">
              <a:spcBef>
                <a:spcPts val="1600"/>
              </a:spcBef>
              <a:spcAft>
                <a:spcPts val="1600"/>
              </a:spcAft>
              <a:buNone/>
            </a:pPr>
            <a:br>
              <a:rPr lang="en-GB"/>
            </a:br>
            <a:endParaRPr/>
          </a:p>
        </p:txBody>
      </p:sp>
      <p:pic>
        <p:nvPicPr>
          <p:cNvPr id="328" name="Google Shape;328;p38"/>
          <p:cNvPicPr preferRelativeResize="0"/>
          <p:nvPr/>
        </p:nvPicPr>
        <p:blipFill>
          <a:blip r:embed="rId3">
            <a:alphaModFix/>
          </a:blip>
          <a:stretch>
            <a:fillRect/>
          </a:stretch>
        </p:blipFill>
        <p:spPr>
          <a:xfrm>
            <a:off x="3637426" y="2791775"/>
            <a:ext cx="4499074" cy="6332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Ranking quality - DCG</a:t>
            </a:r>
            <a:endParaRPr/>
          </a:p>
        </p:txBody>
      </p:sp>
      <p:sp>
        <p:nvSpPr>
          <p:cNvPr id="334" name="Google Shape;334;p39"/>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b="1" lang="en-GB"/>
              <a:t>Discounted Cumulative Gain</a:t>
            </a:r>
            <a:endParaRPr b="1"/>
          </a:p>
          <a:p>
            <a:pPr indent="0" lvl="0" marL="0" rtl="0" algn="l">
              <a:spcBef>
                <a:spcPts val="1600"/>
              </a:spcBef>
              <a:spcAft>
                <a:spcPts val="0"/>
              </a:spcAft>
              <a:buNone/>
            </a:pPr>
            <a:r>
              <a:rPr lang="en-GB"/>
              <a:t>Another alternative.</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GB"/>
              <a:t>Those 2 forms of DCG should be the same when the relevance are binary.</a:t>
            </a:r>
            <a:br>
              <a:rPr lang="en-GB"/>
            </a:br>
            <a:r>
              <a:rPr lang="en-GB"/>
              <a:t>E.g. when</a:t>
            </a:r>
            <a:endParaRPr/>
          </a:p>
        </p:txBody>
      </p:sp>
      <p:pic>
        <p:nvPicPr>
          <p:cNvPr id="335" name="Google Shape;335;p39"/>
          <p:cNvPicPr preferRelativeResize="0"/>
          <p:nvPr/>
        </p:nvPicPr>
        <p:blipFill>
          <a:blip r:embed="rId3">
            <a:alphaModFix/>
          </a:blip>
          <a:stretch>
            <a:fillRect/>
          </a:stretch>
        </p:blipFill>
        <p:spPr>
          <a:xfrm>
            <a:off x="4571989" y="2063938"/>
            <a:ext cx="3585623" cy="1015624"/>
          </a:xfrm>
          <a:prstGeom prst="rect">
            <a:avLst/>
          </a:prstGeom>
          <a:noFill/>
          <a:ln>
            <a:noFill/>
          </a:ln>
        </p:spPr>
      </p:pic>
      <p:pic>
        <p:nvPicPr>
          <p:cNvPr id="336" name="Google Shape;336;p39"/>
          <p:cNvPicPr preferRelativeResize="0"/>
          <p:nvPr/>
        </p:nvPicPr>
        <p:blipFill>
          <a:blip r:embed="rId4">
            <a:alphaModFix/>
          </a:blip>
          <a:stretch>
            <a:fillRect/>
          </a:stretch>
        </p:blipFill>
        <p:spPr>
          <a:xfrm>
            <a:off x="1253900" y="4067225"/>
            <a:ext cx="1588649" cy="3715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0"/>
          <p:cNvSpPr txBox="1"/>
          <p:nvPr>
            <p:ph type="title"/>
          </p:nvPr>
        </p:nvSpPr>
        <p:spPr>
          <a:xfrm>
            <a:off x="819150" y="845600"/>
            <a:ext cx="76878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Measure Ranking quality - Normalized DCG</a:t>
            </a:r>
            <a:endParaRPr/>
          </a:p>
        </p:txBody>
      </p:sp>
      <p:sp>
        <p:nvSpPr>
          <p:cNvPr id="342" name="Google Shape;342;p40"/>
          <p:cNvSpPr txBox="1"/>
          <p:nvPr>
            <p:ph idx="1" type="body"/>
          </p:nvPr>
        </p:nvSpPr>
        <p:spPr>
          <a:xfrm>
            <a:off x="819150" y="1990725"/>
            <a:ext cx="4011900" cy="24480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b="1" lang="en-GB"/>
              <a:t>Normalized</a:t>
            </a:r>
            <a:r>
              <a:rPr b="1" lang="en-GB"/>
              <a:t> </a:t>
            </a:r>
            <a:r>
              <a:rPr b="1" lang="en-GB"/>
              <a:t>Discounted Cumulative Gain</a:t>
            </a:r>
            <a:endParaRPr b="1"/>
          </a:p>
          <a:p>
            <a:pPr indent="0" lvl="0" marL="0" rtl="0" algn="l">
              <a:spcBef>
                <a:spcPts val="1600"/>
              </a:spcBef>
              <a:spcAft>
                <a:spcPts val="0"/>
              </a:spcAft>
              <a:buNone/>
            </a:pPr>
            <a:r>
              <a:rPr lang="en-GB"/>
              <a:t>Why </a:t>
            </a:r>
            <a:r>
              <a:rPr b="1" lang="en-GB"/>
              <a:t>Normalizing</a:t>
            </a:r>
            <a:r>
              <a:rPr lang="en-GB"/>
              <a:t>? </a:t>
            </a:r>
            <a:endParaRPr/>
          </a:p>
          <a:p>
            <a:pPr indent="0" lvl="0" marL="0" rtl="0" algn="just">
              <a:spcBef>
                <a:spcPts val="1600"/>
              </a:spcBef>
              <a:spcAft>
                <a:spcPts val="1600"/>
              </a:spcAft>
              <a:buNone/>
            </a:pPr>
            <a:r>
              <a:rPr lang="en-GB"/>
              <a:t>Different searching </a:t>
            </a:r>
            <a:r>
              <a:rPr lang="en-GB" u="sng">
                <a:solidFill>
                  <a:schemeClr val="hlink"/>
                </a:solidFill>
                <a:hlinkClick r:id="rId3"/>
              </a:rPr>
              <a:t>query</a:t>
            </a:r>
            <a:r>
              <a:rPr lang="en-GB"/>
              <a:t> effects the length of result lists.</a:t>
            </a:r>
            <a:br>
              <a:rPr lang="en-GB"/>
            </a:br>
            <a:r>
              <a:rPr lang="en-GB"/>
              <a:t>We want to comparing a search engine's performance </a:t>
            </a:r>
            <a:r>
              <a:rPr b="1" lang="en-GB"/>
              <a:t>cross queries.</a:t>
            </a:r>
            <a:r>
              <a:rPr lang="en-GB"/>
              <a:t> ⇒ Normalizing score across queries.</a:t>
            </a:r>
            <a:endParaRPr/>
          </a:p>
        </p:txBody>
      </p:sp>
      <p:pic>
        <p:nvPicPr>
          <p:cNvPr id="343" name="Google Shape;343;p40"/>
          <p:cNvPicPr preferRelativeResize="0"/>
          <p:nvPr/>
        </p:nvPicPr>
        <p:blipFill>
          <a:blip r:embed="rId4">
            <a:alphaModFix/>
          </a:blip>
          <a:stretch>
            <a:fillRect/>
          </a:stretch>
        </p:blipFill>
        <p:spPr>
          <a:xfrm>
            <a:off x="5142099" y="2374475"/>
            <a:ext cx="2492249" cy="836024"/>
          </a:xfrm>
          <a:prstGeom prst="rect">
            <a:avLst/>
          </a:prstGeom>
          <a:noFill/>
          <a:ln>
            <a:noFill/>
          </a:ln>
        </p:spPr>
      </p:pic>
      <p:pic>
        <p:nvPicPr>
          <p:cNvPr id="344" name="Google Shape;344;p40"/>
          <p:cNvPicPr preferRelativeResize="0"/>
          <p:nvPr/>
        </p:nvPicPr>
        <p:blipFill>
          <a:blip r:embed="rId5">
            <a:alphaModFix/>
          </a:blip>
          <a:stretch>
            <a:fillRect/>
          </a:stretch>
        </p:blipFill>
        <p:spPr>
          <a:xfrm>
            <a:off x="5142100" y="3210501"/>
            <a:ext cx="3007800" cy="836025"/>
          </a:xfrm>
          <a:prstGeom prst="rect">
            <a:avLst/>
          </a:prstGeom>
          <a:noFill/>
          <a:ln>
            <a:noFill/>
          </a:ln>
        </p:spPr>
      </p:pic>
      <p:sp>
        <p:nvSpPr>
          <p:cNvPr id="345" name="Google Shape;345;p40"/>
          <p:cNvSpPr txBox="1"/>
          <p:nvPr/>
        </p:nvSpPr>
        <p:spPr>
          <a:xfrm>
            <a:off x="2875100" y="4197900"/>
            <a:ext cx="3007800" cy="53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Calibri"/>
                <a:ea typeface="Calibri"/>
                <a:cs typeface="Calibri"/>
                <a:sym typeface="Calibri"/>
              </a:rPr>
              <a:t>Take this as the DCG </a:t>
            </a:r>
            <a:r>
              <a:rPr lang="en-GB">
                <a:latin typeface="Calibri"/>
                <a:ea typeface="Calibri"/>
                <a:cs typeface="Calibri"/>
                <a:sym typeface="Calibri"/>
              </a:rPr>
              <a:t>calculated</a:t>
            </a:r>
            <a:r>
              <a:rPr lang="en-GB">
                <a:latin typeface="Calibri"/>
                <a:ea typeface="Calibri"/>
                <a:cs typeface="Calibri"/>
                <a:sym typeface="Calibri"/>
              </a:rPr>
              <a:t> from a perfect ranking sequence!</a:t>
            </a:r>
            <a:endParaRPr>
              <a:latin typeface="Calibri"/>
              <a:ea typeface="Calibri"/>
              <a:cs typeface="Calibri"/>
              <a:sym typeface="Calibri"/>
            </a:endParaRPr>
          </a:p>
        </p:txBody>
      </p:sp>
      <p:cxnSp>
        <p:nvCxnSpPr>
          <p:cNvPr id="346" name="Google Shape;346;p40"/>
          <p:cNvCxnSpPr/>
          <p:nvPr/>
        </p:nvCxnSpPr>
        <p:spPr>
          <a:xfrm rot="10800000">
            <a:off x="5464150" y="3960000"/>
            <a:ext cx="0" cy="237900"/>
          </a:xfrm>
          <a:prstGeom prst="straightConnector1">
            <a:avLst/>
          </a:prstGeom>
          <a:noFill/>
          <a:ln cap="flat" cmpd="sng" w="19050">
            <a:solidFill>
              <a:srgbClr val="BF9000"/>
            </a:solidFill>
            <a:prstDash val="solid"/>
            <a:round/>
            <a:headEnd len="med" w="med" type="none"/>
            <a:tailEnd len="med" w="med" type="triangl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Hands-on list</a:t>
            </a:r>
            <a:endParaRPr/>
          </a:p>
        </p:txBody>
      </p:sp>
      <p:sp>
        <p:nvSpPr>
          <p:cNvPr id="352" name="Google Shape;352;p41"/>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3"/>
              </a:rPr>
              <a:t>Normalized DCG</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Translation</a:t>
            </a:r>
            <a:endParaRPr/>
          </a:p>
        </p:txBody>
      </p:sp>
      <p:sp>
        <p:nvSpPr>
          <p:cNvPr id="141" name="Google Shape;141;p15"/>
          <p:cNvSpPr txBox="1"/>
          <p:nvPr>
            <p:ph idx="1" type="body"/>
          </p:nvPr>
        </p:nvSpPr>
        <p:spPr>
          <a:xfrm>
            <a:off x="819150" y="15335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292929"/>
                </a:solidFill>
                <a:highlight>
                  <a:srgbClr val="FFFFFF"/>
                </a:highlight>
                <a:latin typeface="Georgia"/>
                <a:ea typeface="Georgia"/>
                <a:cs typeface="Georgia"/>
                <a:sym typeface="Georgia"/>
              </a:rPr>
              <a:t>In 1949, Warren Weaver </a:t>
            </a:r>
            <a:r>
              <a:rPr lang="en-GB" sz="1050">
                <a:solidFill>
                  <a:srgbClr val="202122"/>
                </a:solidFill>
                <a:highlight>
                  <a:srgbClr val="FFFFFF"/>
                </a:highlight>
                <a:latin typeface="Arial"/>
                <a:ea typeface="Arial"/>
                <a:cs typeface="Arial"/>
                <a:sym typeface="Arial"/>
              </a:rPr>
              <a:t>had first mentioned the possibility of using </a:t>
            </a:r>
            <a:r>
              <a:rPr lang="en-GB" sz="1050">
                <a:solidFill>
                  <a:srgbClr val="0B0080"/>
                </a:solidFill>
                <a:uFill>
                  <a:noFill/>
                </a:uFill>
                <a:latin typeface="Arial"/>
                <a:ea typeface="Arial"/>
                <a:cs typeface="Arial"/>
                <a:sym typeface="Arial"/>
                <a:hlinkClick r:id="rId3"/>
              </a:rPr>
              <a:t>digital computers</a:t>
            </a:r>
            <a:r>
              <a:rPr lang="en-GB" sz="1050">
                <a:solidFill>
                  <a:srgbClr val="202122"/>
                </a:solidFill>
                <a:highlight>
                  <a:srgbClr val="FFFFFF"/>
                </a:highlight>
                <a:latin typeface="Arial"/>
                <a:ea typeface="Arial"/>
                <a:cs typeface="Arial"/>
                <a:sym typeface="Arial"/>
              </a:rPr>
              <a:t> to </a:t>
            </a:r>
            <a:r>
              <a:rPr lang="en-GB" sz="1050">
                <a:solidFill>
                  <a:srgbClr val="0B0080"/>
                </a:solidFill>
                <a:uFill>
                  <a:noFill/>
                </a:uFill>
                <a:latin typeface="Arial"/>
                <a:ea typeface="Arial"/>
                <a:cs typeface="Arial"/>
                <a:sym typeface="Arial"/>
                <a:hlinkClick r:id="rId4"/>
              </a:rPr>
              <a:t>translate</a:t>
            </a:r>
            <a:r>
              <a:rPr lang="en-GB" sz="1050">
                <a:solidFill>
                  <a:srgbClr val="202122"/>
                </a:solidFill>
                <a:highlight>
                  <a:srgbClr val="FFFFFF"/>
                </a:highlight>
                <a:latin typeface="Arial"/>
                <a:ea typeface="Arial"/>
                <a:cs typeface="Arial"/>
                <a:sym typeface="Arial"/>
              </a:rPr>
              <a:t> documents between natural human </a:t>
            </a:r>
            <a:r>
              <a:rPr lang="en-GB" sz="1050">
                <a:solidFill>
                  <a:srgbClr val="0B0080"/>
                </a:solidFill>
                <a:uFill>
                  <a:noFill/>
                </a:uFill>
                <a:latin typeface="Arial"/>
                <a:ea typeface="Arial"/>
                <a:cs typeface="Arial"/>
                <a:sym typeface="Arial"/>
                <a:hlinkClick r:id="rId5"/>
              </a:rPr>
              <a:t>languages</a:t>
            </a:r>
            <a:r>
              <a:rPr lang="en-GB" sz="1050">
                <a:solidFill>
                  <a:srgbClr val="202122"/>
                </a:solidFill>
                <a:highlight>
                  <a:srgbClr val="FFFFFF"/>
                </a:highlight>
                <a:latin typeface="Arial"/>
                <a:ea typeface="Arial"/>
                <a:cs typeface="Arial"/>
                <a:sym typeface="Arial"/>
              </a:rPr>
              <a:t> in March 1947 in a letter to the </a:t>
            </a:r>
            <a:r>
              <a:rPr lang="en-GB" sz="1050">
                <a:solidFill>
                  <a:srgbClr val="0B0080"/>
                </a:solidFill>
                <a:uFill>
                  <a:noFill/>
                </a:uFill>
                <a:latin typeface="Arial"/>
                <a:ea typeface="Arial"/>
                <a:cs typeface="Arial"/>
                <a:sym typeface="Arial"/>
                <a:hlinkClick r:id="rId6"/>
              </a:rPr>
              <a:t>cyberneticist</a:t>
            </a:r>
            <a:r>
              <a:rPr lang="en-GB" sz="1050">
                <a:solidFill>
                  <a:srgbClr val="202122"/>
                </a:solidFill>
                <a:highlight>
                  <a:srgbClr val="FFFFFF"/>
                </a:highlight>
                <a:latin typeface="Arial"/>
                <a:ea typeface="Arial"/>
                <a:cs typeface="Arial"/>
                <a:sym typeface="Arial"/>
              </a:rPr>
              <a:t> </a:t>
            </a:r>
            <a:r>
              <a:rPr lang="en-GB" sz="1050">
                <a:solidFill>
                  <a:srgbClr val="0B0080"/>
                </a:solidFill>
                <a:uFill>
                  <a:noFill/>
                </a:uFill>
                <a:latin typeface="Arial"/>
                <a:ea typeface="Arial"/>
                <a:cs typeface="Arial"/>
                <a:sym typeface="Arial"/>
                <a:hlinkClick r:id="rId7"/>
              </a:rPr>
              <a:t>Norbert Wiener</a:t>
            </a:r>
            <a:r>
              <a:rPr lang="en-GB" sz="1050">
                <a:solidFill>
                  <a:srgbClr val="202122"/>
                </a:solidFill>
                <a:highlight>
                  <a:srgbClr val="FFFFFF"/>
                </a:highlight>
                <a:latin typeface="Arial"/>
                <a:ea typeface="Arial"/>
                <a:cs typeface="Arial"/>
                <a:sym typeface="Arial"/>
              </a:rPr>
              <a:t>. In the following two years, he had been urged by his colleagues at the Rockefeller Foundation to elaborate on his ideas. The result was a memorandum, entitled simply "Translation", which he wrote in July 1949 at Carlsbad, New Mexico.</a:t>
            </a:r>
            <a:r>
              <a:rPr baseline="30000" lang="en-GB" sz="1400">
                <a:solidFill>
                  <a:srgbClr val="0B0080"/>
                </a:solidFill>
                <a:uFill>
                  <a:noFill/>
                </a:uFill>
                <a:latin typeface="Arial"/>
                <a:ea typeface="Arial"/>
                <a:cs typeface="Arial"/>
                <a:sym typeface="Arial"/>
                <a:hlinkClick r:id="rId8"/>
              </a:rPr>
              <a:t>[3]</a:t>
            </a:r>
            <a:endParaRPr sz="1600">
              <a:solidFill>
                <a:srgbClr val="292929"/>
              </a:solidFill>
              <a:highlight>
                <a:srgbClr val="FFFFFF"/>
              </a:highlight>
              <a:latin typeface="Georgia"/>
              <a:ea typeface="Georgia"/>
              <a:cs typeface="Georgia"/>
              <a:sym typeface="Georgia"/>
            </a:endParaRPr>
          </a:p>
          <a:p>
            <a:pPr indent="0" lvl="0" marL="0" rtl="0" algn="l">
              <a:spcBef>
                <a:spcPts val="1600"/>
              </a:spcBef>
              <a:spcAft>
                <a:spcPts val="1600"/>
              </a:spcAft>
              <a:buNone/>
            </a:pPr>
            <a:r>
              <a:t/>
            </a:r>
            <a:endParaRPr/>
          </a:p>
        </p:txBody>
      </p:sp>
      <p:pic>
        <p:nvPicPr>
          <p:cNvPr id="142" name="Google Shape;142;p15"/>
          <p:cNvPicPr preferRelativeResize="0"/>
          <p:nvPr/>
        </p:nvPicPr>
        <p:blipFill>
          <a:blip r:embed="rId9">
            <a:alphaModFix/>
          </a:blip>
          <a:stretch>
            <a:fillRect/>
          </a:stretch>
        </p:blipFill>
        <p:spPr>
          <a:xfrm>
            <a:off x="4299350" y="2525250"/>
            <a:ext cx="4025500" cy="2272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Paragraph Summarization</a:t>
            </a:r>
            <a:endParaRPr/>
          </a:p>
        </p:txBody>
      </p:sp>
      <p:sp>
        <p:nvSpPr>
          <p:cNvPr id="148" name="Google Shape;148;p16"/>
          <p:cNvSpPr txBox="1"/>
          <p:nvPr>
            <p:ph idx="1" type="body"/>
          </p:nvPr>
        </p:nvSpPr>
        <p:spPr>
          <a:xfrm>
            <a:off x="819150" y="1609725"/>
            <a:ext cx="44880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900"/>
              <a:t>WASHINGTON — </a:t>
            </a:r>
            <a:r>
              <a:rPr lang="en-GB" sz="900" u="sng">
                <a:solidFill>
                  <a:schemeClr val="hlink"/>
                </a:solidFill>
                <a:hlinkClick r:id="rId3"/>
              </a:rPr>
              <a:t>President Trump</a:t>
            </a:r>
            <a:r>
              <a:rPr lang="en-GB" sz="900"/>
              <a:t> on Monday temporarily suspended new work visas and barred hundreds of thousands of foreigners from seeking employment in the United States, part of a broad effort to limit the entry of </a:t>
            </a:r>
            <a:r>
              <a:rPr lang="en-GB" sz="900" u="sng">
                <a:solidFill>
                  <a:schemeClr val="hlink"/>
                </a:solidFill>
                <a:hlinkClick r:id="rId4"/>
              </a:rPr>
              <a:t>immigrants</a:t>
            </a:r>
            <a:r>
              <a:rPr lang="en-GB" sz="900"/>
              <a:t> into the country.</a:t>
            </a:r>
            <a:endParaRPr sz="900"/>
          </a:p>
          <a:p>
            <a:pPr indent="0" lvl="0" marL="0" rtl="0" algn="l">
              <a:spcBef>
                <a:spcPts val="1600"/>
              </a:spcBef>
              <a:spcAft>
                <a:spcPts val="0"/>
              </a:spcAft>
              <a:buNone/>
            </a:pPr>
            <a:r>
              <a:rPr lang="en-GB" sz="900"/>
              <a:t>In a sweeping order, which will be in place at least until the end of the year, Mr. Trump blocked visas for a wide variety of jobs, including those for computer programmers and other skilled workers who enter the country under the H-1B visa, as well as those for seasonal workers in the hospitality industry, students on work-study summer programs and au pairs who arrive under other auspices.</a:t>
            </a:r>
            <a:endParaRPr sz="900"/>
          </a:p>
          <a:p>
            <a:pPr indent="0" lvl="0" marL="0" rtl="0" algn="l">
              <a:spcBef>
                <a:spcPts val="1600"/>
              </a:spcBef>
              <a:spcAft>
                <a:spcPts val="0"/>
              </a:spcAft>
              <a:buNone/>
            </a:pPr>
            <a:r>
              <a:rPr lang="en-GB" sz="900"/>
              <a:t>The order also restricts the ability of American companies with global operations and international companies with U.S. branches to transfer foreign executives and other employees to the United States for months or years long stints. And it blocks the spouses of foreigners who are employed at companies in the United States.</a:t>
            </a:r>
            <a:endParaRPr sz="900"/>
          </a:p>
          <a:p>
            <a:pPr indent="0" lvl="0" marL="0" rtl="0" algn="l">
              <a:spcBef>
                <a:spcPts val="1600"/>
              </a:spcBef>
              <a:spcAft>
                <a:spcPts val="1600"/>
              </a:spcAft>
              <a:buNone/>
            </a:pPr>
            <a:r>
              <a:rPr lang="en-GB" sz="900"/>
              <a:t>Officials said the ban on worker visas, combined with extending restrictions on the issuance of new green cards, would keep as many as 525,000 foreign workers out of the country for the rest of the year.</a:t>
            </a:r>
            <a:endParaRPr sz="900"/>
          </a:p>
        </p:txBody>
      </p:sp>
      <p:sp>
        <p:nvSpPr>
          <p:cNvPr id="149" name="Google Shape;149;p16"/>
          <p:cNvSpPr txBox="1"/>
          <p:nvPr/>
        </p:nvSpPr>
        <p:spPr>
          <a:xfrm>
            <a:off x="6288450" y="2828025"/>
            <a:ext cx="2341200" cy="78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dk2"/>
                </a:solidFill>
                <a:latin typeface="Calibri"/>
                <a:ea typeface="Calibri"/>
                <a:cs typeface="Calibri"/>
                <a:sym typeface="Calibri"/>
              </a:rPr>
              <a:t>Trump Suspends Visas Allowing Hundreds of Thousands of Foreigners to Work in the U.S.</a:t>
            </a:r>
            <a:endParaRPr b="1" sz="1300">
              <a:solidFill>
                <a:schemeClr val="dk2"/>
              </a:solidFill>
              <a:latin typeface="Calibri"/>
              <a:ea typeface="Calibri"/>
              <a:cs typeface="Calibri"/>
              <a:sym typeface="Calibri"/>
            </a:endParaRPr>
          </a:p>
        </p:txBody>
      </p:sp>
      <p:sp>
        <p:nvSpPr>
          <p:cNvPr id="150" name="Google Shape;150;p16"/>
          <p:cNvSpPr/>
          <p:nvPr/>
        </p:nvSpPr>
        <p:spPr>
          <a:xfrm>
            <a:off x="5222950" y="2934825"/>
            <a:ext cx="1135200" cy="567600"/>
          </a:xfrm>
          <a:prstGeom prst="rightArrow">
            <a:avLst>
              <a:gd fmla="val 5000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Recommendation</a:t>
            </a:r>
            <a:endParaRPr/>
          </a:p>
        </p:txBody>
      </p:sp>
      <p:sp>
        <p:nvSpPr>
          <p:cNvPr id="156" name="Google Shape;156;p17"/>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7" name="Google Shape;157;p17"/>
          <p:cNvPicPr preferRelativeResize="0"/>
          <p:nvPr/>
        </p:nvPicPr>
        <p:blipFill rotWithShape="1">
          <a:blip r:embed="rId3">
            <a:alphaModFix/>
          </a:blip>
          <a:srcRect b="33941" l="0" r="0" t="0"/>
          <a:stretch/>
        </p:blipFill>
        <p:spPr>
          <a:xfrm>
            <a:off x="742948" y="1624375"/>
            <a:ext cx="3944549" cy="3180700"/>
          </a:xfrm>
          <a:prstGeom prst="rect">
            <a:avLst/>
          </a:prstGeom>
          <a:noFill/>
          <a:ln>
            <a:noFill/>
          </a:ln>
        </p:spPr>
      </p:pic>
      <p:pic>
        <p:nvPicPr>
          <p:cNvPr id="158" name="Google Shape;158;p17"/>
          <p:cNvPicPr preferRelativeResize="0"/>
          <p:nvPr/>
        </p:nvPicPr>
        <p:blipFill>
          <a:blip r:embed="rId4">
            <a:alphaModFix/>
          </a:blip>
          <a:stretch>
            <a:fillRect/>
          </a:stretch>
        </p:blipFill>
        <p:spPr>
          <a:xfrm>
            <a:off x="4707652" y="502637"/>
            <a:ext cx="3944549" cy="430243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Recommendation</a:t>
            </a:r>
            <a:endParaRPr/>
          </a:p>
        </p:txBody>
      </p:sp>
      <p:sp>
        <p:nvSpPr>
          <p:cNvPr id="164" name="Google Shape;164;p18"/>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5" name="Google Shape;165;p18"/>
          <p:cNvPicPr preferRelativeResize="0"/>
          <p:nvPr/>
        </p:nvPicPr>
        <p:blipFill>
          <a:blip r:embed="rId3">
            <a:alphaModFix/>
          </a:blip>
          <a:stretch>
            <a:fillRect/>
          </a:stretch>
        </p:blipFill>
        <p:spPr>
          <a:xfrm>
            <a:off x="819150" y="1672675"/>
            <a:ext cx="2915274" cy="2986199"/>
          </a:xfrm>
          <a:prstGeom prst="rect">
            <a:avLst/>
          </a:prstGeom>
          <a:noFill/>
          <a:ln>
            <a:noFill/>
          </a:ln>
        </p:spPr>
      </p:pic>
      <p:pic>
        <p:nvPicPr>
          <p:cNvPr id="166" name="Google Shape;166;p18"/>
          <p:cNvPicPr preferRelativeResize="0"/>
          <p:nvPr/>
        </p:nvPicPr>
        <p:blipFill>
          <a:blip r:embed="rId4">
            <a:alphaModFix/>
          </a:blip>
          <a:stretch>
            <a:fillRect/>
          </a:stretch>
        </p:blipFill>
        <p:spPr>
          <a:xfrm>
            <a:off x="3734425" y="2936328"/>
            <a:ext cx="4590425" cy="1722547"/>
          </a:xfrm>
          <a:prstGeom prst="rect">
            <a:avLst/>
          </a:prstGeom>
          <a:noFill/>
          <a:ln>
            <a:noFill/>
          </a:ln>
        </p:spPr>
      </p:pic>
      <p:pic>
        <p:nvPicPr>
          <p:cNvPr id="167" name="Google Shape;167;p18"/>
          <p:cNvPicPr preferRelativeResize="0"/>
          <p:nvPr/>
        </p:nvPicPr>
        <p:blipFill>
          <a:blip r:embed="rId5">
            <a:alphaModFix/>
          </a:blip>
          <a:stretch>
            <a:fillRect/>
          </a:stretch>
        </p:blipFill>
        <p:spPr>
          <a:xfrm>
            <a:off x="4839538" y="651950"/>
            <a:ext cx="3485311" cy="2284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Common Metrics</a:t>
            </a:r>
            <a:endParaRPr/>
          </a:p>
          <a:p>
            <a:pPr indent="0" lvl="0" marL="0" rtl="0" algn="l">
              <a:spcBef>
                <a:spcPts val="0"/>
              </a:spcBef>
              <a:spcAft>
                <a:spcPts val="0"/>
              </a:spcAft>
              <a:buNone/>
            </a:pPr>
            <a:r>
              <a:t/>
            </a:r>
            <a:endParaRPr/>
          </a:p>
        </p:txBody>
      </p:sp>
      <p:sp>
        <p:nvSpPr>
          <p:cNvPr id="173" name="Google Shape;173;p19"/>
          <p:cNvSpPr txBox="1"/>
          <p:nvPr>
            <p:ph idx="1" type="body"/>
          </p:nvPr>
        </p:nvSpPr>
        <p:spPr>
          <a:xfrm>
            <a:off x="819150" y="17621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F1 score</a:t>
            </a:r>
            <a:endParaRPr/>
          </a:p>
          <a:p>
            <a:pPr indent="-311150" lvl="0" marL="457200" rtl="0" algn="l">
              <a:spcBef>
                <a:spcPts val="1600"/>
              </a:spcBef>
              <a:spcAft>
                <a:spcPts val="0"/>
              </a:spcAft>
              <a:buSzPts val="1300"/>
              <a:buChar char="❖"/>
            </a:pPr>
            <a:r>
              <a:rPr lang="en-GB"/>
              <a:t>BLEU</a:t>
            </a:r>
            <a:br>
              <a:rPr lang="en-GB"/>
            </a:br>
            <a:r>
              <a:rPr lang="en-GB"/>
              <a:t> = Bilingual Evaluation Understudy</a:t>
            </a:r>
            <a:endParaRPr/>
          </a:p>
          <a:p>
            <a:pPr indent="-311150" lvl="0" marL="457200" rtl="0" algn="l">
              <a:spcBef>
                <a:spcPts val="1600"/>
              </a:spcBef>
              <a:spcAft>
                <a:spcPts val="0"/>
              </a:spcAft>
              <a:buSzPts val="1300"/>
              <a:buChar char="❖"/>
            </a:pPr>
            <a:r>
              <a:rPr lang="en-GB"/>
              <a:t>ROUGE</a:t>
            </a:r>
            <a:br>
              <a:rPr lang="en-GB"/>
            </a:br>
            <a:r>
              <a:rPr lang="en-GB"/>
              <a:t> = Recall-Oriented Understudy for Gisting Evaluation</a:t>
            </a:r>
            <a:endParaRPr/>
          </a:p>
          <a:p>
            <a:pPr indent="-311150" lvl="0" marL="457200" rtl="0" algn="l">
              <a:spcBef>
                <a:spcPts val="1600"/>
              </a:spcBef>
              <a:spcAft>
                <a:spcPts val="0"/>
              </a:spcAft>
              <a:buSzPts val="1300"/>
              <a:buChar char="❖"/>
            </a:pPr>
            <a:r>
              <a:rPr lang="en-GB"/>
              <a:t>DCG</a:t>
            </a:r>
            <a:br>
              <a:rPr lang="en-GB"/>
            </a:br>
            <a:r>
              <a:rPr lang="en-GB"/>
              <a:t> = Discounted Cumulative Gain</a:t>
            </a:r>
            <a:endParaRPr/>
          </a:p>
          <a:p>
            <a:pPr indent="-311150" lvl="0" marL="457200" rtl="0" algn="l">
              <a:spcBef>
                <a:spcPts val="1600"/>
              </a:spcBef>
              <a:spcAft>
                <a:spcPts val="1600"/>
              </a:spcAft>
              <a:buSzPts val="1300"/>
              <a:buChar char="❖"/>
            </a:pPr>
            <a:r>
              <a:rPr lang="en-GB"/>
              <a:t>Normalized DCG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0"/>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F1 score</a:t>
            </a:r>
            <a:endParaRPr/>
          </a:p>
        </p:txBody>
      </p:sp>
      <p:cxnSp>
        <p:nvCxnSpPr>
          <p:cNvPr id="179" name="Google Shape;179;p20"/>
          <p:cNvCxnSpPr/>
          <p:nvPr/>
        </p:nvCxnSpPr>
        <p:spPr>
          <a:xfrm rot="10800000">
            <a:off x="893600" y="2883125"/>
            <a:ext cx="1812300" cy="706200"/>
          </a:xfrm>
          <a:prstGeom prst="straightConnector1">
            <a:avLst/>
          </a:prstGeom>
          <a:noFill/>
          <a:ln cap="flat" cmpd="sng" w="9525">
            <a:solidFill>
              <a:srgbClr val="FFFFFF"/>
            </a:solidFill>
            <a:prstDash val="solid"/>
            <a:round/>
            <a:headEnd len="med" w="med" type="none"/>
            <a:tailEnd len="med" w="med" type="none"/>
          </a:ln>
        </p:spPr>
      </p:cxnSp>
      <p:pic>
        <p:nvPicPr>
          <p:cNvPr id="180" name="Google Shape;180;p20"/>
          <p:cNvPicPr preferRelativeResize="0"/>
          <p:nvPr/>
        </p:nvPicPr>
        <p:blipFill>
          <a:blip r:embed="rId3">
            <a:alphaModFix/>
          </a:blip>
          <a:stretch>
            <a:fillRect/>
          </a:stretch>
        </p:blipFill>
        <p:spPr>
          <a:xfrm>
            <a:off x="4586625" y="395900"/>
            <a:ext cx="3677000" cy="4546126"/>
          </a:xfrm>
          <a:prstGeom prst="rect">
            <a:avLst/>
          </a:prstGeom>
          <a:noFill/>
          <a:ln>
            <a:noFill/>
          </a:ln>
        </p:spPr>
      </p:pic>
      <p:pic>
        <p:nvPicPr>
          <p:cNvPr id="181" name="Google Shape;181;p20"/>
          <p:cNvPicPr preferRelativeResize="0"/>
          <p:nvPr/>
        </p:nvPicPr>
        <p:blipFill>
          <a:blip r:embed="rId4">
            <a:alphaModFix/>
          </a:blip>
          <a:stretch>
            <a:fillRect/>
          </a:stretch>
        </p:blipFill>
        <p:spPr>
          <a:xfrm>
            <a:off x="413175" y="1846321"/>
            <a:ext cx="4116899" cy="253385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F1 score</a:t>
            </a:r>
            <a:endParaRPr/>
          </a:p>
        </p:txBody>
      </p:sp>
      <p:graphicFrame>
        <p:nvGraphicFramePr>
          <p:cNvPr id="187" name="Google Shape;187;p21"/>
          <p:cNvGraphicFramePr/>
          <p:nvPr/>
        </p:nvGraphicFramePr>
        <p:xfrm>
          <a:off x="792050" y="2764350"/>
          <a:ext cx="3000000" cy="3000000"/>
        </p:xfrm>
        <a:graphic>
          <a:graphicData uri="http://schemas.openxmlformats.org/drawingml/2006/table">
            <a:tbl>
              <a:tblPr>
                <a:noFill/>
                <a:tableStyleId>{AFF77987-5216-40E9-B13A-3F6A184F41A0}</a:tableStyleId>
              </a:tblPr>
              <a:tblGrid>
                <a:gridCol w="1815550"/>
                <a:gridCol w="1509700"/>
                <a:gridCol w="1662625"/>
              </a:tblGrid>
              <a:tr h="659775">
                <a:tc>
                  <a:txBody>
                    <a:bodyPr/>
                    <a:lstStyle/>
                    <a:p>
                      <a:pPr indent="0" lvl="0" marL="0" rtl="0" algn="r">
                        <a:lnSpc>
                          <a:spcPct val="150000"/>
                        </a:lnSpc>
                        <a:spcBef>
                          <a:spcPts val="0"/>
                        </a:spcBef>
                        <a:spcAft>
                          <a:spcPts val="0"/>
                        </a:spcAft>
                        <a:buNone/>
                      </a:pPr>
                      <a:r>
                        <a:rPr lang="en-GB">
                          <a:solidFill>
                            <a:srgbClr val="FFFFFF"/>
                          </a:solidFill>
                        </a:rPr>
                        <a:t>Prediction</a:t>
                      </a:r>
                      <a:endParaRPr>
                        <a:solidFill>
                          <a:srgbClr val="FFFFFF"/>
                        </a:solidFill>
                      </a:endParaRPr>
                    </a:p>
                    <a:p>
                      <a:pPr indent="0" lvl="0" marL="0" rtl="0" algn="l">
                        <a:lnSpc>
                          <a:spcPct val="100000"/>
                        </a:lnSpc>
                        <a:spcBef>
                          <a:spcPts val="0"/>
                        </a:spcBef>
                        <a:spcAft>
                          <a:spcPts val="0"/>
                        </a:spcAft>
                        <a:buNone/>
                      </a:pPr>
                      <a:r>
                        <a:rPr lang="en-GB">
                          <a:solidFill>
                            <a:srgbClr val="FFFFFF"/>
                          </a:solidFill>
                        </a:rPr>
                        <a:t>Ground Truth</a:t>
                      </a:r>
                      <a:endParaRPr>
                        <a:solidFill>
                          <a:srgbClr val="FFFFFF"/>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GB">
                          <a:solidFill>
                            <a:srgbClr val="FFFFFF"/>
                          </a:solidFill>
                        </a:rPr>
                        <a:t>Positive</a:t>
                      </a:r>
                      <a:endParaRPr>
                        <a:solidFill>
                          <a:srgbClr val="FFFFFF"/>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GB">
                          <a:solidFill>
                            <a:srgbClr val="FFFFFF"/>
                          </a:solidFill>
                        </a:rPr>
                        <a:t>Negative</a:t>
                      </a:r>
                      <a:endParaRPr>
                        <a:solidFill>
                          <a:srgbClr val="FFFFFF"/>
                        </a:solidFill>
                      </a:endParaRPr>
                    </a:p>
                    <a:p>
                      <a:pPr indent="0" lvl="0" marL="0" rtl="0" algn="l">
                        <a:spcBef>
                          <a:spcPts val="0"/>
                        </a:spcBef>
                        <a:spcAft>
                          <a:spcPts val="0"/>
                        </a:spcAft>
                        <a:buNone/>
                      </a:pPr>
                      <a:r>
                        <a:t/>
                      </a:r>
                      <a:endParaRPr>
                        <a:solidFill>
                          <a:srgbClr val="FFFFFF"/>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99999"/>
                    </a:solidFill>
                  </a:tcPr>
                </a:tc>
              </a:tr>
              <a:tr h="364975">
                <a:tc>
                  <a:txBody>
                    <a:bodyPr/>
                    <a:lstStyle/>
                    <a:p>
                      <a:pPr indent="0" lvl="0" marL="0" rtl="0" algn="l">
                        <a:spcBef>
                          <a:spcPts val="0"/>
                        </a:spcBef>
                        <a:spcAft>
                          <a:spcPts val="0"/>
                        </a:spcAft>
                        <a:buNone/>
                      </a:pPr>
                      <a:r>
                        <a:rPr lang="en-GB">
                          <a:solidFill>
                            <a:srgbClr val="FFFFFF"/>
                          </a:solidFill>
                        </a:rPr>
                        <a:t>Positive</a:t>
                      </a:r>
                      <a:endParaRPr>
                        <a:solidFill>
                          <a:srgbClr val="FFFFFF"/>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GB">
                          <a:solidFill>
                            <a:srgbClr val="FFFFFF"/>
                          </a:solidFill>
                        </a:rPr>
                        <a:t>True Positive</a:t>
                      </a:r>
                      <a:endParaRPr>
                        <a:solidFill>
                          <a:srgbClr val="FFFFFF"/>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GB">
                          <a:solidFill>
                            <a:srgbClr val="FFFFFF"/>
                          </a:solidFill>
                        </a:rPr>
                        <a:t>False Negative</a:t>
                      </a:r>
                      <a:endParaRPr>
                        <a:solidFill>
                          <a:srgbClr val="FFFFFF"/>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99999"/>
                    </a:solidFill>
                  </a:tcPr>
                </a:tc>
              </a:tr>
              <a:tr h="447000">
                <a:tc>
                  <a:txBody>
                    <a:bodyPr/>
                    <a:lstStyle/>
                    <a:p>
                      <a:pPr indent="0" lvl="0" marL="0" rtl="0" algn="l">
                        <a:spcBef>
                          <a:spcPts val="0"/>
                        </a:spcBef>
                        <a:spcAft>
                          <a:spcPts val="0"/>
                        </a:spcAft>
                        <a:buNone/>
                      </a:pPr>
                      <a:r>
                        <a:rPr lang="en-GB">
                          <a:solidFill>
                            <a:srgbClr val="FFFFFF"/>
                          </a:solidFill>
                        </a:rPr>
                        <a:t>Negative</a:t>
                      </a:r>
                      <a:endParaRPr>
                        <a:solidFill>
                          <a:srgbClr val="FFFFFF"/>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GB">
                          <a:solidFill>
                            <a:srgbClr val="FFFFFF"/>
                          </a:solidFill>
                        </a:rPr>
                        <a:t>False Positive</a:t>
                      </a:r>
                      <a:endParaRPr>
                        <a:solidFill>
                          <a:srgbClr val="FFFFFF"/>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GB">
                          <a:solidFill>
                            <a:srgbClr val="FFFFFF"/>
                          </a:solidFill>
                        </a:rPr>
                        <a:t>True Negative</a:t>
                      </a:r>
                      <a:endParaRPr>
                        <a:solidFill>
                          <a:srgbClr val="FFFFFF"/>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99999"/>
                    </a:solidFill>
                  </a:tcPr>
                </a:tc>
              </a:tr>
            </a:tbl>
          </a:graphicData>
        </a:graphic>
      </p:graphicFrame>
      <p:cxnSp>
        <p:nvCxnSpPr>
          <p:cNvPr id="188" name="Google Shape;188;p21"/>
          <p:cNvCxnSpPr/>
          <p:nvPr/>
        </p:nvCxnSpPr>
        <p:spPr>
          <a:xfrm rot="10800000">
            <a:off x="792050" y="2764350"/>
            <a:ext cx="1812300" cy="706200"/>
          </a:xfrm>
          <a:prstGeom prst="straightConnector1">
            <a:avLst/>
          </a:prstGeom>
          <a:noFill/>
          <a:ln cap="flat" cmpd="sng" w="9525">
            <a:solidFill>
              <a:srgbClr val="FFFFFF"/>
            </a:solidFill>
            <a:prstDash val="solid"/>
            <a:round/>
            <a:headEnd len="med" w="med" type="none"/>
            <a:tailEnd len="med" w="med" type="none"/>
          </a:ln>
        </p:spPr>
      </p:cxnSp>
      <p:pic>
        <p:nvPicPr>
          <p:cNvPr id="189" name="Google Shape;189;p21"/>
          <p:cNvPicPr preferRelativeResize="0"/>
          <p:nvPr/>
        </p:nvPicPr>
        <p:blipFill>
          <a:blip r:embed="rId3">
            <a:alphaModFix/>
          </a:blip>
          <a:stretch>
            <a:fillRect/>
          </a:stretch>
        </p:blipFill>
        <p:spPr>
          <a:xfrm>
            <a:off x="920225" y="1800188"/>
            <a:ext cx="3342326" cy="731475"/>
          </a:xfrm>
          <a:prstGeom prst="rect">
            <a:avLst/>
          </a:prstGeom>
          <a:noFill/>
          <a:ln>
            <a:noFill/>
          </a:ln>
        </p:spPr>
      </p:pic>
      <p:grpSp>
        <p:nvGrpSpPr>
          <p:cNvPr id="190" name="Google Shape;190;p21"/>
          <p:cNvGrpSpPr/>
          <p:nvPr/>
        </p:nvGrpSpPr>
        <p:grpSpPr>
          <a:xfrm>
            <a:off x="4860450" y="1354663"/>
            <a:ext cx="3727447" cy="1100775"/>
            <a:chOff x="4674450" y="751288"/>
            <a:chExt cx="3727447" cy="1100775"/>
          </a:xfrm>
        </p:grpSpPr>
        <p:pic>
          <p:nvPicPr>
            <p:cNvPr id="191" name="Google Shape;191;p21"/>
            <p:cNvPicPr preferRelativeResize="0"/>
            <p:nvPr/>
          </p:nvPicPr>
          <p:blipFill rotWithShape="1">
            <a:blip r:embed="rId4">
              <a:alphaModFix/>
            </a:blip>
            <a:srcRect b="0" l="0" r="0" t="0"/>
            <a:stretch/>
          </p:blipFill>
          <p:spPr>
            <a:xfrm>
              <a:off x="4674450" y="751288"/>
              <a:ext cx="3535799" cy="411725"/>
            </a:xfrm>
            <a:prstGeom prst="rect">
              <a:avLst/>
            </a:prstGeom>
            <a:noFill/>
            <a:ln>
              <a:noFill/>
            </a:ln>
          </p:spPr>
        </p:pic>
        <p:pic>
          <p:nvPicPr>
            <p:cNvPr id="192" name="Google Shape;192;p21"/>
            <p:cNvPicPr preferRelativeResize="0"/>
            <p:nvPr/>
          </p:nvPicPr>
          <p:blipFill>
            <a:blip r:embed="rId5">
              <a:alphaModFix/>
            </a:blip>
            <a:stretch>
              <a:fillRect/>
            </a:stretch>
          </p:blipFill>
          <p:spPr>
            <a:xfrm>
              <a:off x="4866098" y="1391701"/>
              <a:ext cx="3535800" cy="460362"/>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